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304" r:id="rId3"/>
    <p:sldId id="291" r:id="rId4"/>
    <p:sldId id="279" r:id="rId5"/>
    <p:sldId id="302" r:id="rId6"/>
    <p:sldId id="282" r:id="rId7"/>
    <p:sldId id="296" r:id="rId8"/>
    <p:sldId id="272" r:id="rId9"/>
    <p:sldId id="281" r:id="rId10"/>
    <p:sldId id="297" r:id="rId11"/>
    <p:sldId id="312" r:id="rId12"/>
    <p:sldId id="309" r:id="rId13"/>
    <p:sldId id="310" r:id="rId14"/>
    <p:sldId id="311" r:id="rId15"/>
    <p:sldId id="284" r:id="rId16"/>
    <p:sldId id="287" r:id="rId17"/>
    <p:sldId id="285" r:id="rId18"/>
    <p:sldId id="288" r:id="rId19"/>
    <p:sldId id="314" r:id="rId20"/>
    <p:sldId id="257" r:id="rId21"/>
    <p:sldId id="273" r:id="rId22"/>
    <p:sldId id="305" r:id="rId23"/>
    <p:sldId id="259" r:id="rId24"/>
    <p:sldId id="271" r:id="rId25"/>
    <p:sldId id="25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lisham" initials="e"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9" autoAdjust="0"/>
    <p:restoredTop sz="86567" autoAdjust="0"/>
  </p:normalViewPr>
  <p:slideViewPr>
    <p:cSldViewPr>
      <p:cViewPr>
        <p:scale>
          <a:sx n="67" d="100"/>
          <a:sy n="67" d="100"/>
        </p:scale>
        <p:origin x="-1488"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04T11:08:13.873" idx="2">
    <p:pos x="5393" y="927"/>
    <p:text>Yes, you're right; this is too much text. Do you have a handout that could cover this, so you only need to go over the big bullet points? If not, I would just shorten this to bullet points and put the full text in the speaker notes for you to read.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8D8D7E-06D0-43CA-BFEF-0F758E167C9D}" type="datetimeFigureOut">
              <a:rPr lang="en-US" smtClean="0"/>
              <a:t>3/20/2019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C00F2B-56D0-4607-8D17-F1C746681A67}" type="slidenum">
              <a:rPr lang="en-US" smtClean="0"/>
              <a:t>‹#›</a:t>
            </a:fld>
            <a:endParaRPr lang="en-US"/>
          </a:p>
        </p:txBody>
      </p:sp>
    </p:spTree>
    <p:extLst>
      <p:ext uri="{BB962C8B-B14F-4D97-AF65-F5344CB8AC3E}">
        <p14:creationId xmlns:p14="http://schemas.microsoft.com/office/powerpoint/2010/main" val="16020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j.gov/de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 23 billion</a:t>
            </a:r>
            <a:r>
              <a:rPr lang="en-US" baseline="0" dirty="0" smtClean="0"/>
              <a:t> gallons of raw sewage into NJ waterways annually</a:t>
            </a:r>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4</a:t>
            </a:fld>
            <a:endParaRPr lang="en-US"/>
          </a:p>
        </p:txBody>
      </p:sp>
    </p:spTree>
    <p:extLst>
      <p:ext uri="{BB962C8B-B14F-4D97-AF65-F5344CB8AC3E}">
        <p14:creationId xmlns:p14="http://schemas.microsoft.com/office/powerpoint/2010/main" val="259666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18</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Cities like Philadelphia and Camden have evaluated their plans using a triple-bottom-line approach.  </a:t>
            </a:r>
          </a:p>
          <a:p>
            <a:endParaRPr lang="en-US" dirty="0" smtClean="0"/>
          </a:p>
          <a:p>
            <a:r>
              <a:rPr lang="en-US" dirty="0" smtClean="0"/>
              <a:t>Plans are evaluated based on community priorities like; reducing adverse health effects from urban heat islands, increase property values, and reducing crime and increased green space.</a:t>
            </a:r>
          </a:p>
          <a:p>
            <a:endParaRPr lang="en-US" dirty="0" smtClean="0"/>
          </a:p>
          <a:p>
            <a:r>
              <a:rPr lang="en-US" dirty="0" smtClean="0"/>
              <a:t>And</a:t>
            </a:r>
          </a:p>
          <a:p>
            <a:endParaRPr lang="en-US" dirty="0" smtClean="0"/>
          </a:p>
          <a:p>
            <a:r>
              <a:rPr lang="en-US" dirty="0" smtClean="0"/>
              <a:t>Improved water quality and affordability/</a:t>
            </a:r>
          </a:p>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19</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21</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22</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5</a:t>
            </a:fld>
            <a:endParaRPr lang="en-US"/>
          </a:p>
        </p:txBody>
      </p:sp>
    </p:spTree>
    <p:extLst>
      <p:ext uri="{BB962C8B-B14F-4D97-AF65-F5344CB8AC3E}">
        <p14:creationId xmlns:p14="http://schemas.microsoft.com/office/powerpoint/2010/main" val="404877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smtClean="0"/>
              <a:t>DEP issued 25 permits to New Jersey municipalities, utilities and sewer treatment plants in 2015 that allows them to overflow until 2020 while meeting the following requirements:</a:t>
            </a:r>
          </a:p>
          <a:p>
            <a:pPr marL="285750" indent="-285750">
              <a:buFont typeface="Arial"/>
              <a:buChar char="•"/>
            </a:pPr>
            <a:r>
              <a:rPr lang="en-US" sz="1200" dirty="0" smtClean="0"/>
              <a:t>Nine minimum controls </a:t>
            </a:r>
          </a:p>
          <a:p>
            <a:pPr marL="285750" indent="-285750">
              <a:buFont typeface="Arial"/>
              <a:buChar char="•"/>
            </a:pPr>
            <a:r>
              <a:rPr lang="en-US" sz="1200" dirty="0" smtClean="0"/>
              <a:t>Ensure proper operation, maintenance and management of existing infrastructure </a:t>
            </a:r>
          </a:p>
          <a:p>
            <a:pPr marL="285750" indent="-285750">
              <a:buFont typeface="Arial"/>
              <a:buChar char="•"/>
            </a:pPr>
            <a:r>
              <a:rPr lang="en-US" sz="1200" dirty="0" smtClean="0"/>
              <a:t>Provide opportunities for green infrastructure</a:t>
            </a:r>
          </a:p>
          <a:p>
            <a:pPr marL="285750" indent="-285750">
              <a:buFont typeface="Arial"/>
              <a:buChar char="•"/>
            </a:pPr>
            <a:r>
              <a:rPr lang="en-US" sz="1200" dirty="0" smtClean="0"/>
              <a:t>Development and implementation of a Long Term Control Plan</a:t>
            </a:r>
          </a:p>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7</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In 2015, the </a:t>
            </a:r>
            <a:r>
              <a:rPr lang="en-US" sz="1200" dirty="0" smtClean="0">
                <a:solidFill>
                  <a:schemeClr val="tx1"/>
                </a:solidFill>
                <a:hlinkClick r:id="rId3"/>
              </a:rPr>
              <a:t>New Jersey Department of Environmental Protection</a:t>
            </a:r>
            <a:r>
              <a:rPr lang="en-US" sz="1200" dirty="0" smtClean="0">
                <a:solidFill>
                  <a:schemeClr val="tx1"/>
                </a:solidFill>
              </a:rPr>
              <a:t>  issued a new permit requiring the </a:t>
            </a:r>
            <a:r>
              <a:rPr lang="en-US" sz="1200" b="1" dirty="0" smtClean="0">
                <a:solidFill>
                  <a:schemeClr val="tx1"/>
                </a:solidFill>
              </a:rPr>
              <a:t>Jersey City MUA </a:t>
            </a:r>
            <a:r>
              <a:rPr lang="en-US" sz="1200" dirty="0" smtClean="0">
                <a:solidFill>
                  <a:schemeClr val="tx1"/>
                </a:solidFill>
              </a:rPr>
              <a:t>and 20 other cities/utilities to develop plans by 2020 to reduce sewage in our waterways.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8</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9</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10</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15</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16</a:t>
            </a:fld>
            <a:endParaRPr lang="en-US"/>
          </a:p>
        </p:txBody>
      </p:sp>
    </p:spTree>
    <p:extLst>
      <p:ext uri="{BB962C8B-B14F-4D97-AF65-F5344CB8AC3E}">
        <p14:creationId xmlns:p14="http://schemas.microsoft.com/office/powerpoint/2010/main" val="207902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00F2B-56D0-4607-8D17-F1C746681A67}" type="slidenum">
              <a:rPr lang="en-US" smtClean="0"/>
              <a:t>17</a:t>
            </a:fld>
            <a:endParaRPr lang="en-US"/>
          </a:p>
        </p:txBody>
      </p:sp>
    </p:spTree>
    <p:extLst>
      <p:ext uri="{BB962C8B-B14F-4D97-AF65-F5344CB8AC3E}">
        <p14:creationId xmlns:p14="http://schemas.microsoft.com/office/powerpoint/2010/main" val="207902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611829-2CC2-43FD-B1AF-5CB69AC309E4}"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234621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611829-2CC2-43FD-B1AF-5CB69AC309E4}"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106200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611829-2CC2-43FD-B1AF-5CB69AC309E4}"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229702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611829-2CC2-43FD-B1AF-5CB69AC309E4}"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138005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611829-2CC2-43FD-B1AF-5CB69AC309E4}"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157026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611829-2CC2-43FD-B1AF-5CB69AC309E4}" type="datetimeFigureOut">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135972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611829-2CC2-43FD-B1AF-5CB69AC309E4}" type="datetimeFigureOut">
              <a:rPr lang="en-US" smtClean="0"/>
              <a:t>3/20/2019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105786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611829-2CC2-43FD-B1AF-5CB69AC309E4}" type="datetimeFigureOut">
              <a:rPr lang="en-US" smtClean="0"/>
              <a:t>3/20/2019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3965377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11829-2CC2-43FD-B1AF-5CB69AC309E4}" type="datetimeFigureOut">
              <a:rPr lang="en-US" smtClean="0"/>
              <a:t>3/20/2019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3670868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611829-2CC2-43FD-B1AF-5CB69AC309E4}" type="datetimeFigureOut">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3708659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611829-2CC2-43FD-B1AF-5CB69AC309E4}" type="datetimeFigureOut">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2B35A-3556-4E66-9348-DE1C87B81468}" type="slidenum">
              <a:rPr lang="en-US" smtClean="0"/>
              <a:t>‹#›</a:t>
            </a:fld>
            <a:endParaRPr lang="en-US"/>
          </a:p>
        </p:txBody>
      </p:sp>
    </p:spTree>
    <p:extLst>
      <p:ext uri="{BB962C8B-B14F-4D97-AF65-F5344CB8AC3E}">
        <p14:creationId xmlns:p14="http://schemas.microsoft.com/office/powerpoint/2010/main" val="381481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11829-2CC2-43FD-B1AF-5CB69AC309E4}" type="datetimeFigureOut">
              <a:rPr lang="en-US" smtClean="0"/>
              <a:t>3/20/2019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2B35A-3556-4E66-9348-DE1C87B81468}" type="slidenum">
              <a:rPr lang="en-US" smtClean="0"/>
              <a:t>‹#›</a:t>
            </a:fld>
            <a:endParaRPr lang="en-US"/>
          </a:p>
        </p:txBody>
      </p:sp>
    </p:spTree>
    <p:extLst>
      <p:ext uri="{BB962C8B-B14F-4D97-AF65-F5344CB8AC3E}">
        <p14:creationId xmlns:p14="http://schemas.microsoft.com/office/powerpoint/2010/main" val="1156723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s://www.njfuture.org/about-njf/" TargetMode="External"/><Relationship Id="rId13" Type="http://schemas.openxmlformats.org/officeDocument/2006/relationships/hyperlink" Target="http://water.rutgers.edu/" TargetMode="External"/><Relationship Id="rId3" Type="http://schemas.openxmlformats.org/officeDocument/2006/relationships/image" Target="../media/image2.png"/><Relationship Id="rId7" Type="http://schemas.openxmlformats.org/officeDocument/2006/relationships/hyperlink" Target="https://www.patersonhabitat.org/" TargetMode="External"/><Relationship Id="rId12" Type="http://schemas.openxmlformats.org/officeDocument/2006/relationships/hyperlink" Target="https://www.hudsonriver.org/estuary-progra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cleanwateraction.org/" TargetMode="External"/><Relationship Id="rId11" Type="http://schemas.openxmlformats.org/officeDocument/2006/relationships/hyperlink" Target="http://nynjbaykeeper.org/" TargetMode="External"/><Relationship Id="rId5" Type="http://schemas.openxmlformats.org/officeDocument/2006/relationships/hyperlink" Target="http://ironboundcc.org/" TargetMode="External"/><Relationship Id="rId10" Type="http://schemas.openxmlformats.org/officeDocument/2006/relationships/hyperlink" Target="https://www.newarkdig.org/" TargetMode="External"/><Relationship Id="rId4" Type="http://schemas.openxmlformats.org/officeDocument/2006/relationships/hyperlink" Target="https://treefoundation.org/" TargetMode="External"/><Relationship Id="rId9" Type="http://schemas.openxmlformats.org/officeDocument/2006/relationships/hyperlink" Target="https://www.hackensackriverkeeper.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info@sewagefreenj.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0"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Emily Eckart\Downloads\SewerFreeHorizont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97" y="1828800"/>
            <a:ext cx="8482825" cy="295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279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381000" y="914400"/>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sp>
        <p:nvSpPr>
          <p:cNvPr id="5" name="Rectangle 4"/>
          <p:cNvSpPr/>
          <p:nvPr/>
        </p:nvSpPr>
        <p:spPr>
          <a:xfrm>
            <a:off x="31690" y="1241286"/>
            <a:ext cx="9067800" cy="3970318"/>
          </a:xfrm>
          <a:prstGeom prst="rect">
            <a:avLst/>
          </a:prstGeom>
        </p:spPr>
        <p:txBody>
          <a:bodyPr wrap="square">
            <a:spAutoFit/>
          </a:bodyPr>
          <a:lstStyle/>
          <a:p>
            <a:r>
              <a:rPr lang="en-US" sz="2800" dirty="0"/>
              <a:t>Above-the-ground methods mimic nature by capturing </a:t>
            </a:r>
            <a:r>
              <a:rPr lang="en-US" sz="2800" dirty="0" err="1"/>
              <a:t>stormwater</a:t>
            </a:r>
            <a:r>
              <a:rPr lang="en-US" sz="2800" dirty="0"/>
              <a:t> so it can be reused or it can trickle into the ground.  </a:t>
            </a:r>
          </a:p>
          <a:p>
            <a:r>
              <a:rPr lang="en-US" sz="2800" b="1" dirty="0" smtClean="0"/>
              <a:t>Examples: Planting </a:t>
            </a:r>
            <a:r>
              <a:rPr lang="en-US" sz="2800" b="1" dirty="0"/>
              <a:t>trees</a:t>
            </a:r>
            <a:r>
              <a:rPr lang="en-US" sz="2800" dirty="0"/>
              <a:t>, </a:t>
            </a:r>
            <a:r>
              <a:rPr lang="en-US" sz="2800" b="1" dirty="0"/>
              <a:t>building rain gardens</a:t>
            </a:r>
            <a:r>
              <a:rPr lang="en-US" sz="2800" dirty="0"/>
              <a:t>, </a:t>
            </a:r>
            <a:r>
              <a:rPr lang="en-US" sz="2800" b="1" dirty="0"/>
              <a:t>saving rainwater</a:t>
            </a:r>
            <a:r>
              <a:rPr lang="en-US" sz="2800" dirty="0"/>
              <a:t>, and </a:t>
            </a:r>
            <a:r>
              <a:rPr lang="en-US" sz="2800" b="1" dirty="0"/>
              <a:t>installing special </a:t>
            </a:r>
            <a:r>
              <a:rPr lang="en-US" sz="2800" b="1" dirty="0" smtClean="0"/>
              <a:t>pavement that allows water to filter through</a:t>
            </a:r>
            <a:r>
              <a:rPr lang="en-US" sz="2800" dirty="0"/>
              <a:t>. </a:t>
            </a:r>
          </a:p>
          <a:p>
            <a:r>
              <a:rPr lang="en-US" sz="2800" dirty="0"/>
              <a:t>These methods also may help cool your neighborhood in the summer </a:t>
            </a:r>
            <a:r>
              <a:rPr lang="en-US" sz="2800" dirty="0" smtClean="0"/>
              <a:t>and provide protection from cold, save energy, clean </a:t>
            </a:r>
            <a:r>
              <a:rPr lang="en-US" sz="2800" dirty="0"/>
              <a:t>the air, reduce flooding </a:t>
            </a:r>
            <a:r>
              <a:rPr lang="en-US" sz="2800" dirty="0" smtClean="0"/>
              <a:t>and add green space. </a:t>
            </a:r>
            <a:endParaRPr lang="en-US" sz="2800" dirty="0"/>
          </a:p>
        </p:txBody>
      </p:sp>
      <p:sp>
        <p:nvSpPr>
          <p:cNvPr id="10" name="TextBox 9"/>
          <p:cNvSpPr txBox="1"/>
          <p:nvPr/>
        </p:nvSpPr>
        <p:spPr>
          <a:xfrm>
            <a:off x="228600" y="533400"/>
            <a:ext cx="6251175" cy="707886"/>
          </a:xfrm>
          <a:prstGeom prst="rect">
            <a:avLst/>
          </a:prstGeom>
          <a:noFill/>
        </p:spPr>
        <p:txBody>
          <a:bodyPr wrap="square" rtlCol="0">
            <a:spAutoFit/>
          </a:bodyPr>
          <a:lstStyle/>
          <a:p>
            <a:r>
              <a:rPr lang="en-US" sz="4000" b="1" dirty="0">
                <a:latin typeface="+mj-lt"/>
              </a:rPr>
              <a:t>Green </a:t>
            </a:r>
            <a:r>
              <a:rPr lang="en-US" sz="4000" b="1" dirty="0" smtClean="0">
                <a:latin typeface="+mj-lt"/>
              </a:rPr>
              <a:t>Infrastructure </a:t>
            </a:r>
            <a:endParaRPr lang="en-US" sz="4000" b="1" dirty="0">
              <a:latin typeface="+mj-lt"/>
            </a:endParaRPr>
          </a:p>
        </p:txBody>
      </p:sp>
      <p:pic>
        <p:nvPicPr>
          <p:cNvPr id="11" name="Google Shape;219;p26"/>
          <p:cNvPicPr preferRelativeResize="0"/>
          <p:nvPr/>
        </p:nvPicPr>
        <p:blipFill rotWithShape="1">
          <a:blip r:embed="rId5">
            <a:alphaModFix/>
          </a:blip>
          <a:srcRect t="24791" b="8031"/>
          <a:stretch/>
        </p:blipFill>
        <p:spPr>
          <a:xfrm>
            <a:off x="2286000" y="5211604"/>
            <a:ext cx="5717645" cy="1524000"/>
          </a:xfrm>
          <a:prstGeom prst="rect">
            <a:avLst/>
          </a:prstGeom>
          <a:noFill/>
          <a:ln>
            <a:noFill/>
          </a:ln>
        </p:spPr>
      </p:pic>
    </p:spTree>
    <p:extLst>
      <p:ext uri="{BB962C8B-B14F-4D97-AF65-F5344CB8AC3E}">
        <p14:creationId xmlns:p14="http://schemas.microsoft.com/office/powerpoint/2010/main" val="1039652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mily Eckart\Pictures\Blue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0"/>
            <a:ext cx="4595811" cy="34468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9525"/>
            <a:ext cx="4572001" cy="317633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728" y="3491465"/>
            <a:ext cx="5453797" cy="3461064"/>
          </a:xfrm>
          <a:prstGeom prst="rect">
            <a:avLst/>
          </a:prstGeom>
        </p:spPr>
      </p:pic>
      <p:pic>
        <p:nvPicPr>
          <p:cNvPr id="12"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2819" y="3174586"/>
            <a:ext cx="4737220" cy="3789777"/>
          </a:xfrm>
        </p:spPr>
      </p:pic>
    </p:spTree>
    <p:extLst>
      <p:ext uri="{BB962C8B-B14F-4D97-AF65-F5344CB8AC3E}">
        <p14:creationId xmlns:p14="http://schemas.microsoft.com/office/powerpoint/2010/main" val="2634444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990" r="9123"/>
          <a:stretch/>
        </p:blipFill>
        <p:spPr>
          <a:xfrm>
            <a:off x="0" y="0"/>
            <a:ext cx="9143999" cy="6477000"/>
          </a:xfrm>
          <a:prstGeom prst="rect">
            <a:avLst/>
          </a:prstGeom>
        </p:spPr>
      </p:pic>
      <p:pic>
        <p:nvPicPr>
          <p:cNvPr id="4"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mily Eckart\Pictures\blue green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7686" b="16140"/>
          <a:stretch/>
        </p:blipFill>
        <p:spPr bwMode="auto">
          <a:xfrm>
            <a:off x="1" y="5562600"/>
            <a:ext cx="9144000" cy="1270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20" y="1295400"/>
            <a:ext cx="4584821"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A street designed for cars </a:t>
            </a:r>
            <a:endParaRPr lang="en-US" sz="3200" dirty="0"/>
          </a:p>
        </p:txBody>
      </p:sp>
    </p:spTree>
    <p:extLst>
      <p:ext uri="{BB962C8B-B14F-4D97-AF65-F5344CB8AC3E}">
        <p14:creationId xmlns:p14="http://schemas.microsoft.com/office/powerpoint/2010/main" val="1636383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5" y="118184"/>
            <a:ext cx="9144000" cy="6463228"/>
          </a:xfrm>
          <a:prstGeom prst="rect">
            <a:avLst/>
          </a:prstGeom>
        </p:spPr>
      </p:pic>
      <p:pic>
        <p:nvPicPr>
          <p:cNvPr id="5" name="Picture 4"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mily Eckart\Pictures\blue green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819" y="1295400"/>
            <a:ext cx="4127620"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smtClean="0"/>
              <a:t>A complete street: </a:t>
            </a:r>
            <a:r>
              <a:rPr lang="en-US" sz="2800" dirty="0"/>
              <a:t>D</a:t>
            </a:r>
            <a:r>
              <a:rPr lang="en-US" sz="2800" dirty="0" smtClean="0"/>
              <a:t>esigned for pedestrians, bikes and cards</a:t>
            </a:r>
            <a:endParaRPr lang="en-US" sz="2800" dirty="0"/>
          </a:p>
        </p:txBody>
      </p:sp>
    </p:spTree>
    <p:extLst>
      <p:ext uri="{BB962C8B-B14F-4D97-AF65-F5344CB8AC3E}">
        <p14:creationId xmlns:p14="http://schemas.microsoft.com/office/powerpoint/2010/main" val="1813382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986" r="9986"/>
          <a:stretch/>
        </p:blipFill>
        <p:spPr>
          <a:xfrm>
            <a:off x="-12821" y="0"/>
            <a:ext cx="9156821" cy="6819900"/>
          </a:xfrm>
          <a:prstGeom prst="rect">
            <a:avLst/>
          </a:prstGeom>
        </p:spPr>
      </p:pic>
      <p:pic>
        <p:nvPicPr>
          <p:cNvPr id="5"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mily Eckart\Pictures\blue green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821" y="1121355"/>
            <a:ext cx="4813421"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smtClean="0"/>
              <a:t>A complete and green street: Designed for pedestrians, bikes, cars and managing </a:t>
            </a:r>
            <a:r>
              <a:rPr lang="en-US" sz="2800" dirty="0" err="1" smtClean="0"/>
              <a:t>stormwater</a:t>
            </a:r>
            <a:endParaRPr lang="en-US" sz="2800" dirty="0"/>
          </a:p>
        </p:txBody>
      </p:sp>
    </p:spTree>
    <p:extLst>
      <p:ext uri="{BB962C8B-B14F-4D97-AF65-F5344CB8AC3E}">
        <p14:creationId xmlns:p14="http://schemas.microsoft.com/office/powerpoint/2010/main" val="3099823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70378"/>
            <a:ext cx="7162800" cy="1498366"/>
          </a:xfrm>
        </p:spPr>
        <p:txBody>
          <a:bodyPr>
            <a:noAutofit/>
          </a:bodyPr>
          <a:lstStyle/>
          <a:p>
            <a:pPr algn="l"/>
            <a:r>
              <a:rPr lang="en-US" sz="6600" dirty="0" smtClean="0"/>
              <a:t/>
            </a:r>
            <a:br>
              <a:rPr lang="en-US" sz="6600" dirty="0" smtClean="0"/>
            </a:br>
            <a:r>
              <a:rPr lang="en-US" sz="4000" b="1" dirty="0" smtClean="0"/>
              <a:t>How is Green Infrastructure Being Used to Reduce CSOs?</a:t>
            </a:r>
            <a:endParaRPr lang="en-US" sz="4000" b="1"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381000" y="914400"/>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30277"/>
            <a:ext cx="6433465" cy="4905692"/>
          </a:xfrm>
          <a:prstGeom prst="rect">
            <a:avLst/>
          </a:prstGeom>
        </p:spPr>
      </p:pic>
      <p:sp>
        <p:nvSpPr>
          <p:cNvPr id="13" name="Rectangle 12"/>
          <p:cNvSpPr/>
          <p:nvPr/>
        </p:nvSpPr>
        <p:spPr>
          <a:xfrm>
            <a:off x="4197410" y="2185183"/>
            <a:ext cx="5042020"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85750" indent="-285750">
              <a:buFont typeface="Arial" panose="020B0604020202020204" pitchFamily="34" charset="0"/>
              <a:buChar char="•"/>
            </a:pPr>
            <a:r>
              <a:rPr lang="en-US" sz="2400" b="1" dirty="0" smtClean="0"/>
              <a:t>City of Philadelphia sets sights on “the most comprehensive network of green infrastructure”</a:t>
            </a:r>
            <a:r>
              <a:rPr lang="en-US" sz="2400" dirty="0"/>
              <a:t> 25 year plan </a:t>
            </a:r>
          </a:p>
          <a:p>
            <a:pPr marL="285750" indent="-285750">
              <a:buFont typeface="Arial" panose="020B0604020202020204" pitchFamily="34" charset="0"/>
              <a:buChar char="•"/>
            </a:pPr>
            <a:r>
              <a:rPr lang="en-US" sz="2400" dirty="0"/>
              <a:t>1</a:t>
            </a:r>
            <a:r>
              <a:rPr lang="en-US" sz="2400" baseline="30000" dirty="0"/>
              <a:t>st</a:t>
            </a:r>
            <a:r>
              <a:rPr lang="en-US" sz="2400" dirty="0"/>
              <a:t> inch of rainfall for 30% of impervious cover over 25 years. </a:t>
            </a:r>
          </a:p>
          <a:p>
            <a:pPr marL="285750" indent="-285750">
              <a:buFont typeface="Arial" panose="020B0604020202020204" pitchFamily="34" charset="0"/>
              <a:buChar char="•"/>
            </a:pPr>
            <a:r>
              <a:rPr lang="en-US" sz="2400" dirty="0"/>
              <a:t>Less expensive than an all-gray approach</a:t>
            </a:r>
          </a:p>
          <a:p>
            <a:pPr marL="285750" indent="-285750">
              <a:buFont typeface="Arial" panose="020B0604020202020204" pitchFamily="34" charset="0"/>
              <a:buChar char="•"/>
            </a:pPr>
            <a:r>
              <a:rPr lang="en-US" sz="2400" dirty="0"/>
              <a:t>Community </a:t>
            </a:r>
            <a:r>
              <a:rPr lang="en-US" sz="2400" dirty="0" smtClean="0"/>
              <a:t>benefits</a:t>
            </a:r>
            <a:endParaRPr lang="en-US" sz="2400" dirty="0"/>
          </a:p>
        </p:txBody>
      </p:sp>
    </p:spTree>
    <p:extLst>
      <p:ext uri="{BB962C8B-B14F-4D97-AF65-F5344CB8AC3E}">
        <p14:creationId xmlns:p14="http://schemas.microsoft.com/office/powerpoint/2010/main" val="2358631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2440"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440" y="17804"/>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381000" y="914400"/>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pic>
        <p:nvPicPr>
          <p:cNvPr id="5" name="Picture 4" descr="Screen Shot 2019-01-31 at 3.32.31 PM.png"/>
          <p:cNvPicPr>
            <a:picLocks noChangeAspect="1"/>
          </p:cNvPicPr>
          <p:nvPr/>
        </p:nvPicPr>
        <p:blipFill rotWithShape="1">
          <a:blip r:embed="rId5">
            <a:extLst>
              <a:ext uri="{28A0092B-C50C-407E-A947-70E740481C1C}">
                <a14:useLocalDpi xmlns:a14="http://schemas.microsoft.com/office/drawing/2010/main" val="0"/>
              </a:ext>
            </a:extLst>
          </a:blip>
          <a:srcRect l="40094"/>
          <a:stretch/>
        </p:blipFill>
        <p:spPr>
          <a:xfrm>
            <a:off x="3677478" y="512485"/>
            <a:ext cx="5313604" cy="57911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3132" y="1004066"/>
            <a:ext cx="3525078"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4000" b="1" dirty="0" smtClean="0"/>
              <a:t>Philadelphia </a:t>
            </a:r>
          </a:p>
          <a:p>
            <a:r>
              <a:rPr lang="en-US" sz="4000" b="1" dirty="0" smtClean="0"/>
              <a:t>After five years</a:t>
            </a:r>
          </a:p>
        </p:txBody>
      </p:sp>
      <p:sp>
        <p:nvSpPr>
          <p:cNvPr id="4" name="TextBox 3"/>
          <p:cNvSpPr txBox="1"/>
          <p:nvPr/>
        </p:nvSpPr>
        <p:spPr>
          <a:xfrm>
            <a:off x="177888" y="2667000"/>
            <a:ext cx="2946312" cy="3108543"/>
          </a:xfrm>
          <a:prstGeom prst="rect">
            <a:avLst/>
          </a:prstGeom>
          <a:noFill/>
        </p:spPr>
        <p:txBody>
          <a:bodyPr wrap="square" rtlCol="0">
            <a:spAutoFit/>
          </a:bodyPr>
          <a:lstStyle/>
          <a:p>
            <a:pPr marL="342900" indent="-342900">
              <a:buFont typeface="Arial"/>
              <a:buChar char="•"/>
            </a:pPr>
            <a:r>
              <a:rPr lang="en-US" sz="2800" b="1" dirty="0"/>
              <a:t>440 </a:t>
            </a:r>
            <a:r>
              <a:rPr lang="en-US" sz="2800" b="1" dirty="0" smtClean="0"/>
              <a:t>green </a:t>
            </a:r>
            <a:r>
              <a:rPr lang="en-US" sz="2800" b="1" dirty="0"/>
              <a:t>infrastructure </a:t>
            </a:r>
            <a:r>
              <a:rPr lang="en-US" sz="2800" b="1" dirty="0" smtClean="0"/>
              <a:t>sites</a:t>
            </a:r>
            <a:endParaRPr lang="en-US" sz="2800" b="1" dirty="0"/>
          </a:p>
          <a:p>
            <a:pPr marL="342900" indent="-342900">
              <a:buFont typeface="Arial"/>
              <a:buChar char="•"/>
            </a:pPr>
            <a:endParaRPr lang="en-US" sz="2800" b="1" dirty="0"/>
          </a:p>
          <a:p>
            <a:pPr marL="342900" indent="-342900">
              <a:buFont typeface="Arial"/>
              <a:buChar char="•"/>
            </a:pPr>
            <a:r>
              <a:rPr lang="en-US" sz="2800" b="1" dirty="0"/>
              <a:t>1.5 billion gallons per year managed </a:t>
            </a:r>
          </a:p>
        </p:txBody>
      </p:sp>
    </p:spTree>
    <p:extLst>
      <p:ext uri="{BB962C8B-B14F-4D97-AF65-F5344CB8AC3E}">
        <p14:creationId xmlns:p14="http://schemas.microsoft.com/office/powerpoint/2010/main" val="1493462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381000" y="914400"/>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pic>
        <p:nvPicPr>
          <p:cNvPr id="5" name="Picture 4" descr="Screen Shot 2019-01-31 at 3.30.11 PM.png"/>
          <p:cNvPicPr>
            <a:picLocks noChangeAspect="1"/>
          </p:cNvPicPr>
          <p:nvPr/>
        </p:nvPicPr>
        <p:blipFill rotWithShape="1">
          <a:blip r:embed="rId5">
            <a:extLst>
              <a:ext uri="{28A0092B-C50C-407E-A947-70E740481C1C}">
                <a14:useLocalDpi xmlns:a14="http://schemas.microsoft.com/office/drawing/2010/main" val="0"/>
              </a:ext>
            </a:extLst>
          </a:blip>
          <a:srcRect l="39345" t="-91" r="1347" b="91"/>
          <a:stretch/>
        </p:blipFill>
        <p:spPr>
          <a:xfrm>
            <a:off x="3720828" y="639416"/>
            <a:ext cx="5298313" cy="5791200"/>
          </a:xfrm>
          <a:prstGeom prst="rect">
            <a:avLst/>
          </a:prstGeom>
        </p:spPr>
      </p:pic>
      <p:sp>
        <p:nvSpPr>
          <p:cNvPr id="2" name="TextBox 1"/>
          <p:cNvSpPr txBox="1"/>
          <p:nvPr/>
        </p:nvSpPr>
        <p:spPr>
          <a:xfrm>
            <a:off x="274983" y="2176690"/>
            <a:ext cx="3124200" cy="3847207"/>
          </a:xfrm>
          <a:prstGeom prst="rect">
            <a:avLst/>
          </a:prstGeom>
          <a:noFill/>
        </p:spPr>
        <p:txBody>
          <a:bodyPr wrap="square" rtlCol="0">
            <a:spAutoFit/>
          </a:bodyPr>
          <a:lstStyle/>
          <a:p>
            <a:pPr marL="342900" indent="-342900">
              <a:buFont typeface="Arial" panose="020B0604020202020204" pitchFamily="34" charset="0"/>
              <a:buChar char="•"/>
            </a:pPr>
            <a:r>
              <a:rPr lang="en-US" sz="2800" b="1" dirty="0" smtClean="0"/>
              <a:t>308,759 citizens engaged</a:t>
            </a:r>
            <a:endParaRPr lang="en-US" sz="2800" b="1" dirty="0"/>
          </a:p>
          <a:p>
            <a:pPr marL="342900" indent="-342900">
              <a:buFont typeface="Arial" panose="020B0604020202020204" pitchFamily="34" charset="0"/>
              <a:buChar char="•"/>
            </a:pPr>
            <a:endParaRPr lang="en-US" sz="2400" dirty="0"/>
          </a:p>
          <a:p>
            <a:pPr marL="285750" indent="-285750">
              <a:buFont typeface="Arial"/>
              <a:buChar char="•"/>
            </a:pPr>
            <a:r>
              <a:rPr lang="en-US" sz="2000" b="1" dirty="0" smtClean="0"/>
              <a:t>Hundreds of meetings and events</a:t>
            </a:r>
          </a:p>
          <a:p>
            <a:pPr marL="285750" indent="-285750">
              <a:buFont typeface="Arial"/>
              <a:buChar char="•"/>
            </a:pPr>
            <a:endParaRPr lang="en-US" sz="2000" b="1" dirty="0"/>
          </a:p>
          <a:p>
            <a:pPr marL="285750" indent="-285750">
              <a:buFont typeface="Arial"/>
              <a:buChar char="•"/>
            </a:pPr>
            <a:r>
              <a:rPr lang="en-US" sz="2000" b="1" dirty="0" smtClean="0"/>
              <a:t>Result: Residents help shape the GI investments that are transforming their neighborhoods</a:t>
            </a:r>
            <a:r>
              <a:rPr lang="en-US" sz="2400" b="1" dirty="0" smtClean="0"/>
              <a:t>. </a:t>
            </a:r>
          </a:p>
        </p:txBody>
      </p:sp>
      <p:sp>
        <p:nvSpPr>
          <p:cNvPr id="10" name="TextBox 9"/>
          <p:cNvSpPr txBox="1"/>
          <p:nvPr/>
        </p:nvSpPr>
        <p:spPr>
          <a:xfrm>
            <a:off x="86140" y="685800"/>
            <a:ext cx="3525078"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4000" b="1" dirty="0" smtClean="0"/>
              <a:t>Philadelphia </a:t>
            </a:r>
          </a:p>
          <a:p>
            <a:r>
              <a:rPr lang="en-US" sz="4000" b="1" dirty="0" smtClean="0"/>
              <a:t>After five years</a:t>
            </a:r>
          </a:p>
        </p:txBody>
      </p:sp>
    </p:spTree>
    <p:extLst>
      <p:ext uri="{BB962C8B-B14F-4D97-AF65-F5344CB8AC3E}">
        <p14:creationId xmlns:p14="http://schemas.microsoft.com/office/powerpoint/2010/main" val="1493462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381000" y="914400"/>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pic>
        <p:nvPicPr>
          <p:cNvPr id="5" name="Picture 4" descr="Screen Shot 2019-01-31 at 3.33.23 PM.png"/>
          <p:cNvPicPr>
            <a:picLocks noChangeAspect="1"/>
          </p:cNvPicPr>
          <p:nvPr/>
        </p:nvPicPr>
        <p:blipFill rotWithShape="1">
          <a:blip r:embed="rId5">
            <a:extLst>
              <a:ext uri="{28A0092B-C50C-407E-A947-70E740481C1C}">
                <a14:useLocalDpi xmlns:a14="http://schemas.microsoft.com/office/drawing/2010/main" val="0"/>
              </a:ext>
            </a:extLst>
          </a:blip>
          <a:srcRect l="39768" t="-1476" r="1126" b="1476"/>
          <a:stretch/>
        </p:blipFill>
        <p:spPr>
          <a:xfrm>
            <a:off x="3741353" y="685800"/>
            <a:ext cx="5229991" cy="5761376"/>
          </a:xfrm>
          <a:prstGeom prst="rect">
            <a:avLst/>
          </a:prstGeom>
        </p:spPr>
      </p:pic>
      <p:sp>
        <p:nvSpPr>
          <p:cNvPr id="2" name="TextBox 1"/>
          <p:cNvSpPr txBox="1"/>
          <p:nvPr/>
        </p:nvSpPr>
        <p:spPr>
          <a:xfrm>
            <a:off x="304800" y="2437493"/>
            <a:ext cx="3124200" cy="3477875"/>
          </a:xfrm>
          <a:prstGeom prst="rect">
            <a:avLst/>
          </a:prstGeom>
          <a:noFill/>
        </p:spPr>
        <p:txBody>
          <a:bodyPr wrap="square" rtlCol="0">
            <a:spAutoFit/>
          </a:bodyPr>
          <a:lstStyle/>
          <a:p>
            <a:r>
              <a:rPr lang="en-US" sz="2800" b="1" dirty="0" smtClean="0"/>
              <a:t>430 new jobs, or 14 percent growth </a:t>
            </a:r>
          </a:p>
          <a:p>
            <a:endParaRPr lang="en-US" sz="2400" dirty="0" smtClean="0"/>
          </a:p>
          <a:p>
            <a:r>
              <a:rPr lang="en-US" sz="2000" b="1" dirty="0"/>
              <a:t>Greater Philadelphia Green Infrastructure Industry, including members of </a:t>
            </a:r>
            <a:r>
              <a:rPr lang="en-US" sz="2000" b="1" dirty="0" err="1"/>
              <a:t>PowerCorps</a:t>
            </a:r>
            <a:r>
              <a:rPr lang="en-US" sz="2000" b="1" dirty="0"/>
              <a:t> PHL program for at risk-youth + local GI design and maintenance firms.</a:t>
            </a:r>
          </a:p>
        </p:txBody>
      </p:sp>
      <p:sp>
        <p:nvSpPr>
          <p:cNvPr id="10" name="TextBox 9"/>
          <p:cNvSpPr txBox="1"/>
          <p:nvPr/>
        </p:nvSpPr>
        <p:spPr>
          <a:xfrm>
            <a:off x="86140" y="685800"/>
            <a:ext cx="3525078"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4000" b="1" dirty="0" smtClean="0"/>
              <a:t>Philadelphia </a:t>
            </a:r>
          </a:p>
          <a:p>
            <a:r>
              <a:rPr lang="en-US" sz="4000" b="1" dirty="0" smtClean="0"/>
              <a:t>After five years</a:t>
            </a:r>
          </a:p>
        </p:txBody>
      </p:sp>
    </p:spTree>
    <p:extLst>
      <p:ext uri="{BB962C8B-B14F-4D97-AF65-F5344CB8AC3E}">
        <p14:creationId xmlns:p14="http://schemas.microsoft.com/office/powerpoint/2010/main" val="1493462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530" y="325096"/>
            <a:ext cx="9525000" cy="1447800"/>
          </a:xfrm>
        </p:spPr>
        <p:txBody>
          <a:bodyPr>
            <a:noAutofit/>
          </a:bodyPr>
          <a:lstStyle/>
          <a:p>
            <a:pPr algn="l"/>
            <a:r>
              <a:rPr lang="en-US" sz="6600" dirty="0" smtClean="0"/>
              <a:t/>
            </a:r>
            <a:br>
              <a:rPr lang="en-US" sz="6600" dirty="0" smtClean="0"/>
            </a:br>
            <a:r>
              <a:rPr lang="en-US" sz="4000" b="1" dirty="0" smtClean="0"/>
              <a:t>Triple-Bottom-Line </a:t>
            </a:r>
            <a:br>
              <a:rPr lang="en-US" sz="4000" b="1" dirty="0" smtClean="0"/>
            </a:br>
            <a:r>
              <a:rPr lang="en-US" sz="4000" b="1" dirty="0" smtClean="0"/>
              <a:t>Evaluation of Alternatives</a:t>
            </a:r>
            <a:endParaRPr lang="en-US" sz="4000" b="1"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8600" y="3295425"/>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457200" y="-209393"/>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pic>
        <p:nvPicPr>
          <p:cNvPr id="10" name="Picture 9" descr="Screen Shot 2019-02-01 at 10.05.3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5" y="2245948"/>
            <a:ext cx="8321119" cy="4154852"/>
          </a:xfrm>
          <a:prstGeom prst="rect">
            <a:avLst/>
          </a:prstGeom>
        </p:spPr>
      </p:pic>
    </p:spTree>
    <p:extLst>
      <p:ext uri="{BB962C8B-B14F-4D97-AF65-F5344CB8AC3E}">
        <p14:creationId xmlns:p14="http://schemas.microsoft.com/office/powerpoint/2010/main" val="2436230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95401"/>
            <a:ext cx="9156819" cy="990600"/>
          </a:xfrm>
        </p:spPr>
        <p:txBody>
          <a:bodyPr>
            <a:noAutofit/>
          </a:bodyPr>
          <a:lstStyle/>
          <a:p>
            <a:r>
              <a:rPr lang="en-US" b="1" dirty="0" smtClean="0">
                <a:cs typeface="Gotham Bold" pitchFamily="50" charset="0"/>
              </a:rPr>
              <a:t>Why Sewage-Free Streets and Rivers</a:t>
            </a:r>
            <a:endParaRPr lang="en-US" b="1" dirty="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2590800"/>
            <a:ext cx="8001000" cy="1938992"/>
          </a:xfrm>
          <a:prstGeom prst="rect">
            <a:avLst/>
          </a:prstGeom>
          <a:noFill/>
        </p:spPr>
        <p:txBody>
          <a:bodyPr wrap="square" rtlCol="0">
            <a:spAutoFit/>
          </a:bodyPr>
          <a:lstStyle/>
          <a:p>
            <a:r>
              <a:rPr lang="en-US" sz="4000" dirty="0" smtClean="0"/>
              <a:t>What do you get when you mix one gallon of water with one gallon of sewage?</a:t>
            </a:r>
            <a:endParaRPr lang="en-US" sz="4000" dirty="0"/>
          </a:p>
        </p:txBody>
      </p:sp>
    </p:spTree>
    <p:extLst>
      <p:ext uri="{BB962C8B-B14F-4D97-AF65-F5344CB8AC3E}">
        <p14:creationId xmlns:p14="http://schemas.microsoft.com/office/powerpoint/2010/main" val="693630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50774"/>
            <a:ext cx="7772400" cy="4572000"/>
          </a:xfrm>
        </p:spPr>
        <p:txBody>
          <a:bodyPr>
            <a:noAutofit/>
          </a:bodyPr>
          <a:lstStyle/>
          <a:p>
            <a:pPr indent="-457200" algn="l"/>
            <a:r>
              <a:rPr lang="en-US" sz="3600" dirty="0" smtClean="0"/>
              <a:t>Empowers  </a:t>
            </a:r>
            <a:r>
              <a:rPr lang="en-US" sz="3600" dirty="0"/>
              <a:t>community organizations </a:t>
            </a:r>
            <a:r>
              <a:rPr lang="en-US" sz="3600" dirty="0" smtClean="0"/>
              <a:t>to engage </a:t>
            </a:r>
            <a:r>
              <a:rPr lang="en-US" sz="3600" dirty="0"/>
              <a:t>residents and small business owners to shape </a:t>
            </a:r>
            <a:r>
              <a:rPr lang="en-US" sz="3600" dirty="0" smtClean="0"/>
              <a:t>the solutions that will be adopted in 2020</a:t>
            </a:r>
            <a:r>
              <a:rPr lang="en-US" sz="3600" u="sng" dirty="0"/>
              <a:t> </a:t>
            </a:r>
            <a:r>
              <a:rPr lang="en-US" sz="3600" dirty="0" smtClean="0"/>
              <a:t>to </a:t>
            </a:r>
            <a:r>
              <a:rPr lang="en-US" sz="3600" dirty="0"/>
              <a:t>reduce localized flooding and the raw sewage dumped into our waterways</a:t>
            </a:r>
            <a:r>
              <a:rPr lang="en-US" sz="3600" dirty="0" smtClean="0"/>
              <a:t>.</a:t>
            </a:r>
            <a:endParaRPr lang="en-US" sz="1200"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3" name="Rectangle 2"/>
          <p:cNvSpPr/>
          <p:nvPr/>
        </p:nvSpPr>
        <p:spPr>
          <a:xfrm>
            <a:off x="381000" y="838200"/>
            <a:ext cx="6172200" cy="1323439"/>
          </a:xfrm>
          <a:prstGeom prst="rect">
            <a:avLst/>
          </a:prstGeom>
        </p:spPr>
        <p:txBody>
          <a:bodyPr wrap="square">
            <a:spAutoFit/>
          </a:bodyPr>
          <a:lstStyle/>
          <a:p>
            <a:r>
              <a:rPr lang="en-US" sz="4000" b="1" dirty="0">
                <a:latin typeface="+mj-lt"/>
              </a:rPr>
              <a:t>Sewage-Free Streets and Rivers Statewide </a:t>
            </a:r>
            <a:r>
              <a:rPr lang="en-US" sz="4000" b="1" dirty="0" smtClean="0">
                <a:latin typeface="+mj-lt"/>
              </a:rPr>
              <a:t>Campaign </a:t>
            </a:r>
            <a:endParaRPr lang="en-US" sz="4000" b="1" dirty="0">
              <a:latin typeface="+mj-lt"/>
            </a:endParaRPr>
          </a:p>
        </p:txBody>
      </p:sp>
    </p:spTree>
    <p:extLst>
      <p:ext uri="{BB962C8B-B14F-4D97-AF65-F5344CB8AC3E}">
        <p14:creationId xmlns:p14="http://schemas.microsoft.com/office/powerpoint/2010/main" val="2502347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3" name="Rectangle 2"/>
          <p:cNvSpPr/>
          <p:nvPr/>
        </p:nvSpPr>
        <p:spPr>
          <a:xfrm>
            <a:off x="1" y="838200"/>
            <a:ext cx="8915399" cy="5016758"/>
          </a:xfrm>
          <a:prstGeom prst="rect">
            <a:avLst/>
          </a:prstGeom>
        </p:spPr>
        <p:txBody>
          <a:bodyPr wrap="square">
            <a:spAutoFit/>
          </a:bodyPr>
          <a:lstStyle/>
          <a:p>
            <a:r>
              <a:rPr lang="en-US" sz="4000" b="1" dirty="0">
                <a:latin typeface="+mj-lt"/>
              </a:rPr>
              <a:t>We </a:t>
            </a:r>
            <a:r>
              <a:rPr lang="en-US" sz="4000" b="1" dirty="0" smtClean="0">
                <a:latin typeface="+mj-lt"/>
              </a:rPr>
              <a:t>Support Long Term Control Plans processes that include:</a:t>
            </a:r>
          </a:p>
          <a:p>
            <a:endParaRPr lang="en-US" sz="4000" b="1" dirty="0" smtClean="0">
              <a:latin typeface="+mj-lt"/>
            </a:endParaRPr>
          </a:p>
          <a:p>
            <a:pPr marL="571500" indent="-571500">
              <a:buFontTx/>
              <a:buChar char="-"/>
            </a:pPr>
            <a:r>
              <a:rPr lang="en-US" sz="4000" b="1" dirty="0" smtClean="0">
                <a:latin typeface="+mj-lt"/>
              </a:rPr>
              <a:t>Funding for public participation</a:t>
            </a:r>
          </a:p>
          <a:p>
            <a:pPr marL="571500" indent="-571500">
              <a:buFontTx/>
              <a:buChar char="-"/>
            </a:pPr>
            <a:r>
              <a:rPr lang="en-US" sz="4000" b="1" dirty="0" smtClean="0">
                <a:latin typeface="+mj-lt"/>
              </a:rPr>
              <a:t>A public conversation</a:t>
            </a:r>
          </a:p>
          <a:p>
            <a:pPr marL="571500" indent="-571500">
              <a:buFontTx/>
              <a:buChar char="-"/>
            </a:pPr>
            <a:r>
              <a:rPr lang="en-US" sz="4000" b="1" dirty="0" smtClean="0">
                <a:latin typeface="+mj-lt"/>
              </a:rPr>
              <a:t>Reflect community values </a:t>
            </a:r>
          </a:p>
          <a:p>
            <a:pPr marL="571500" indent="-571500">
              <a:buFontTx/>
              <a:buChar char="-"/>
            </a:pPr>
            <a:r>
              <a:rPr lang="en-US" sz="4000" b="1" dirty="0" smtClean="0">
                <a:latin typeface="+mj-lt"/>
              </a:rPr>
              <a:t>Deliver local benefits</a:t>
            </a:r>
          </a:p>
          <a:p>
            <a:pPr marL="571500" indent="-571500">
              <a:buFontTx/>
              <a:buChar char="-"/>
            </a:pPr>
            <a:endParaRPr lang="en-US" sz="4000" b="1" dirty="0">
              <a:latin typeface="+mj-lt"/>
            </a:endParaRPr>
          </a:p>
        </p:txBody>
      </p:sp>
    </p:spTree>
    <p:extLst>
      <p:ext uri="{BB962C8B-B14F-4D97-AF65-F5344CB8AC3E}">
        <p14:creationId xmlns:p14="http://schemas.microsoft.com/office/powerpoint/2010/main" val="4255671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0"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0" y="-134596"/>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10" name="Content Placeholder 2"/>
          <p:cNvSpPr txBox="1">
            <a:spLocks/>
          </p:cNvSpPr>
          <p:nvPr/>
        </p:nvSpPr>
        <p:spPr>
          <a:xfrm>
            <a:off x="-3314" y="2117518"/>
            <a:ext cx="9101363" cy="3902282"/>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chemeClr val="tx1"/>
                </a:solidFill>
              </a:rPr>
              <a:t>Water </a:t>
            </a:r>
            <a:r>
              <a:rPr lang="en-US" dirty="0" smtClean="0">
                <a:solidFill>
                  <a:schemeClr val="tx1"/>
                </a:solidFill>
              </a:rPr>
              <a:t>conservation</a:t>
            </a:r>
            <a:endParaRPr lang="en-US" dirty="0">
              <a:solidFill>
                <a:schemeClr val="tx1"/>
              </a:solidFill>
            </a:endParaRPr>
          </a:p>
          <a:p>
            <a:pPr marL="457200" indent="-457200" algn="l">
              <a:buFont typeface="Arial" panose="020B0604020202020204" pitchFamily="34" charset="0"/>
              <a:buChar char="•"/>
            </a:pPr>
            <a:r>
              <a:rPr lang="en-US" dirty="0">
                <a:solidFill>
                  <a:schemeClr val="tx1"/>
                </a:solidFill>
              </a:rPr>
              <a:t>Rain </a:t>
            </a:r>
            <a:r>
              <a:rPr lang="en-US" dirty="0" smtClean="0">
                <a:solidFill>
                  <a:schemeClr val="tx1"/>
                </a:solidFill>
              </a:rPr>
              <a:t>barrels</a:t>
            </a:r>
            <a:endParaRPr lang="en-US" dirty="0">
              <a:solidFill>
                <a:schemeClr val="tx1"/>
              </a:solidFill>
            </a:endParaRPr>
          </a:p>
          <a:p>
            <a:pPr marL="457200" indent="-457200" algn="l">
              <a:buFont typeface="Arial" panose="020B0604020202020204" pitchFamily="34" charset="0"/>
              <a:buChar char="•"/>
            </a:pPr>
            <a:r>
              <a:rPr lang="en-US" dirty="0">
                <a:solidFill>
                  <a:schemeClr val="tx1"/>
                </a:solidFill>
              </a:rPr>
              <a:t>Adopt a catch basins </a:t>
            </a:r>
          </a:p>
          <a:p>
            <a:pPr marL="457200" indent="-457200" algn="l">
              <a:buFont typeface="Arial" panose="020B0604020202020204" pitchFamily="34" charset="0"/>
              <a:buChar char="•"/>
            </a:pPr>
            <a:r>
              <a:rPr lang="en-US" dirty="0">
                <a:solidFill>
                  <a:schemeClr val="tx1"/>
                </a:solidFill>
              </a:rPr>
              <a:t>Keep our sewers </a:t>
            </a:r>
            <a:r>
              <a:rPr lang="en-US" dirty="0" smtClean="0">
                <a:solidFill>
                  <a:schemeClr val="tx1"/>
                </a:solidFill>
              </a:rPr>
              <a:t>clean</a:t>
            </a:r>
            <a:endParaRPr lang="en-US" dirty="0">
              <a:solidFill>
                <a:schemeClr val="tx1"/>
              </a:solidFill>
            </a:endParaRPr>
          </a:p>
          <a:p>
            <a:pPr marL="457200" indent="-457200" algn="l">
              <a:buFont typeface="Arial" panose="020B0604020202020204" pitchFamily="34" charset="0"/>
              <a:buChar char="•"/>
            </a:pPr>
            <a:r>
              <a:rPr lang="en-US" dirty="0">
                <a:solidFill>
                  <a:schemeClr val="tx1"/>
                </a:solidFill>
              </a:rPr>
              <a:t>Tree plantings </a:t>
            </a:r>
            <a:r>
              <a:rPr lang="mr-IN" dirty="0">
                <a:solidFill>
                  <a:schemeClr val="tx1"/>
                </a:solidFill>
              </a:rPr>
              <a:t>–</a:t>
            </a:r>
            <a:r>
              <a:rPr lang="en-US" dirty="0">
                <a:solidFill>
                  <a:schemeClr val="tx1"/>
                </a:solidFill>
              </a:rPr>
              <a:t> 1 mature tree </a:t>
            </a:r>
            <a:r>
              <a:rPr lang="en-US" dirty="0" smtClean="0">
                <a:solidFill>
                  <a:schemeClr val="tx1"/>
                </a:solidFill>
              </a:rPr>
              <a:t>can </a:t>
            </a:r>
            <a:r>
              <a:rPr lang="en-US" dirty="0">
                <a:solidFill>
                  <a:schemeClr val="tx1"/>
                </a:solidFill>
              </a:rPr>
              <a:t>absorb up to </a:t>
            </a:r>
            <a:endParaRPr lang="en-US" dirty="0" smtClean="0">
              <a:solidFill>
                <a:schemeClr val="tx1"/>
              </a:solidFill>
            </a:endParaRPr>
          </a:p>
          <a:p>
            <a:pPr algn="l"/>
            <a:r>
              <a:rPr lang="en-US" dirty="0" smtClean="0">
                <a:solidFill>
                  <a:schemeClr val="tx1"/>
                </a:solidFill>
              </a:rPr>
              <a:t>100 </a:t>
            </a:r>
            <a:r>
              <a:rPr lang="en-US" dirty="0">
                <a:solidFill>
                  <a:schemeClr val="tx1"/>
                </a:solidFill>
              </a:rPr>
              <a:t>gallons of water  </a:t>
            </a:r>
            <a:r>
              <a:rPr lang="en-US" dirty="0" smtClean="0">
                <a:solidFill>
                  <a:schemeClr val="tx1"/>
                </a:solidFill>
              </a:rPr>
              <a:t>during </a:t>
            </a:r>
            <a:r>
              <a:rPr lang="en-US" dirty="0">
                <a:solidFill>
                  <a:schemeClr val="tx1"/>
                </a:solidFill>
              </a:rPr>
              <a:t>a storm event.</a:t>
            </a:r>
          </a:p>
          <a:p>
            <a:pPr marL="457200" indent="-457200" algn="l">
              <a:buFont typeface="Arial" panose="020B0604020202020204" pitchFamily="34" charset="0"/>
              <a:buChar char="•"/>
            </a:pPr>
            <a:endParaRPr lang="en-US" dirty="0">
              <a:solidFill>
                <a:schemeClr val="tx1"/>
              </a:solidFill>
            </a:endParaRPr>
          </a:p>
          <a:p>
            <a:pPr marL="457200" indent="-457200" algn="l">
              <a:buFont typeface="Arial" panose="020B0604020202020204" pitchFamily="34" charset="0"/>
              <a:buChar char="•"/>
            </a:pPr>
            <a:r>
              <a:rPr lang="en-US" dirty="0">
                <a:solidFill>
                  <a:schemeClr val="tx1"/>
                </a:solidFill>
              </a:rPr>
              <a:t>Green infrastructure projects </a:t>
            </a:r>
          </a:p>
        </p:txBody>
      </p:sp>
      <p:sp>
        <p:nvSpPr>
          <p:cNvPr id="2" name="Rectangle 1"/>
          <p:cNvSpPr/>
          <p:nvPr/>
        </p:nvSpPr>
        <p:spPr>
          <a:xfrm>
            <a:off x="-3313" y="533400"/>
            <a:ext cx="8720363" cy="1323439"/>
          </a:xfrm>
          <a:prstGeom prst="rect">
            <a:avLst/>
          </a:prstGeom>
        </p:spPr>
        <p:txBody>
          <a:bodyPr wrap="square">
            <a:spAutoFit/>
          </a:bodyPr>
          <a:lstStyle/>
          <a:p>
            <a:r>
              <a:rPr lang="en-US" sz="4000" b="1" dirty="0"/>
              <a:t>What can Jersey City residents </a:t>
            </a:r>
          </a:p>
          <a:p>
            <a:r>
              <a:rPr lang="en-US" sz="4000" b="1" dirty="0" smtClean="0"/>
              <a:t>do </a:t>
            </a:r>
            <a:r>
              <a:rPr lang="en-US" sz="4000" b="1" dirty="0"/>
              <a:t>to reduce impacts of CSOs?</a:t>
            </a:r>
          </a:p>
        </p:txBody>
      </p:sp>
      <p:pic>
        <p:nvPicPr>
          <p:cNvPr id="8" name="Picture 7" descr="Screen Shot 2019-01-08 at 11.55.01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659" y="862196"/>
            <a:ext cx="2399149" cy="2806968"/>
          </a:xfrm>
          <a:prstGeom prst="rect">
            <a:avLst/>
          </a:prstGeom>
        </p:spPr>
      </p:pic>
      <p:pic>
        <p:nvPicPr>
          <p:cNvPr id="9" name="Picture 8" descr="Screen Shot 2019-01-08 at 11.53.2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319" y="2265680"/>
            <a:ext cx="1447799" cy="1619249"/>
          </a:xfrm>
          <a:prstGeom prst="rect">
            <a:avLst/>
          </a:prstGeom>
        </p:spPr>
      </p:pic>
      <p:pic>
        <p:nvPicPr>
          <p:cNvPr id="12" name="Picture 11" descr="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0118" y="4746625"/>
            <a:ext cx="3103882" cy="2065492"/>
          </a:xfrm>
          <a:prstGeom prst="rect">
            <a:avLst/>
          </a:prstGeom>
        </p:spPr>
      </p:pic>
    </p:spTree>
    <p:extLst>
      <p:ext uri="{BB962C8B-B14F-4D97-AF65-F5344CB8AC3E}">
        <p14:creationId xmlns:p14="http://schemas.microsoft.com/office/powerpoint/2010/main" val="2769405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05" y="313983"/>
            <a:ext cx="4354995" cy="1470025"/>
          </a:xfrm>
        </p:spPr>
        <p:txBody>
          <a:bodyPr>
            <a:noAutofit/>
          </a:bodyPr>
          <a:lstStyle/>
          <a:p>
            <a:pPr algn="l"/>
            <a:r>
              <a:rPr lang="en-US" sz="4000" b="1" dirty="0"/>
              <a:t>Partners</a:t>
            </a:r>
            <a:endParaRPr lang="en-US" sz="4000" b="1"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3" name="Rectangle 2"/>
          <p:cNvSpPr/>
          <p:nvPr/>
        </p:nvSpPr>
        <p:spPr>
          <a:xfrm>
            <a:off x="228600" y="1828800"/>
            <a:ext cx="8474765" cy="6186309"/>
          </a:xfrm>
          <a:prstGeom prst="rect">
            <a:avLst/>
          </a:prstGeom>
        </p:spPr>
        <p:txBody>
          <a:bodyPr wrap="square" numCol="2">
            <a:spAutoFit/>
          </a:bodyPr>
          <a:lstStyle/>
          <a:p>
            <a:r>
              <a:rPr lang="en-US" dirty="0" smtClean="0"/>
              <a:t>Association of New Jersey Environmental Commissions</a:t>
            </a:r>
          </a:p>
          <a:p>
            <a:r>
              <a:rPr lang="en-US" dirty="0" err="1" smtClean="0"/>
              <a:t>Canco</a:t>
            </a:r>
            <a:r>
              <a:rPr lang="en-US" dirty="0" smtClean="0"/>
              <a:t> Park Conservancy</a:t>
            </a:r>
          </a:p>
          <a:p>
            <a:r>
              <a:rPr lang="en-US" dirty="0" smtClean="0"/>
              <a:t>Clean Water Action</a:t>
            </a:r>
          </a:p>
          <a:p>
            <a:r>
              <a:rPr lang="en-US" dirty="0" smtClean="0"/>
              <a:t>Clean Water Advocacy Center</a:t>
            </a:r>
          </a:p>
          <a:p>
            <a:r>
              <a:rPr lang="en-US" dirty="0" smtClean="0"/>
              <a:t>Cooper’s Ferry Partnership</a:t>
            </a:r>
          </a:p>
          <a:p>
            <a:r>
              <a:rPr lang="en-US" dirty="0"/>
              <a:t>The Embankment Preservation </a:t>
            </a:r>
            <a:r>
              <a:rPr lang="en-US" dirty="0" smtClean="0"/>
              <a:t>Coalition</a:t>
            </a:r>
          </a:p>
          <a:p>
            <a:r>
              <a:rPr lang="en-US" dirty="0" smtClean="0"/>
              <a:t>Greener JC</a:t>
            </a:r>
          </a:p>
          <a:p>
            <a:r>
              <a:rPr lang="en-US" dirty="0" smtClean="0"/>
              <a:t>Great Swamp Watershed Association</a:t>
            </a:r>
          </a:p>
          <a:p>
            <a:r>
              <a:rPr lang="en-US" dirty="0" smtClean="0"/>
              <a:t>Hoboken Cove Community Boathouse </a:t>
            </a:r>
          </a:p>
          <a:p>
            <a:r>
              <a:rPr lang="en-US" dirty="0" smtClean="0"/>
              <a:t>Hackensack </a:t>
            </a:r>
            <a:r>
              <a:rPr lang="en-US" dirty="0" err="1" smtClean="0"/>
              <a:t>Riverkeeper</a:t>
            </a:r>
            <a:endParaRPr lang="en-US" dirty="0" smtClean="0"/>
          </a:p>
          <a:p>
            <a:r>
              <a:rPr lang="en-US" dirty="0" smtClean="0"/>
              <a:t>I Love Greenville </a:t>
            </a:r>
            <a:endParaRPr lang="en-US" dirty="0" smtClean="0"/>
          </a:p>
          <a:p>
            <a:r>
              <a:rPr lang="en-US" dirty="0" smtClean="0"/>
              <a:t>Ironbound Community Corporation</a:t>
            </a:r>
            <a:endParaRPr lang="en-US" dirty="0"/>
          </a:p>
          <a:p>
            <a:r>
              <a:rPr lang="en-US" dirty="0" smtClean="0"/>
              <a:t>Jersey City Environmental Commission</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err="1" smtClean="0"/>
              <a:t>MnM</a:t>
            </a:r>
            <a:r>
              <a:rPr lang="en-US" dirty="0" smtClean="0"/>
              <a:t> </a:t>
            </a:r>
            <a:r>
              <a:rPr lang="en-US" dirty="0" smtClean="0"/>
              <a:t>Consulting</a:t>
            </a:r>
          </a:p>
          <a:p>
            <a:r>
              <a:rPr lang="en-US" dirty="0" smtClean="0"/>
              <a:t>Morris </a:t>
            </a:r>
            <a:r>
              <a:rPr lang="en-US" dirty="0" smtClean="0"/>
              <a:t>Park Neighborhood Association</a:t>
            </a:r>
          </a:p>
          <a:p>
            <a:r>
              <a:rPr lang="en-US" dirty="0" smtClean="0"/>
              <a:t>Natural Resources Defense Council</a:t>
            </a:r>
          </a:p>
          <a:p>
            <a:r>
              <a:rPr lang="en-US" dirty="0" smtClean="0"/>
              <a:t>New Jersey Environmental Justice Alliance</a:t>
            </a:r>
          </a:p>
          <a:p>
            <a:r>
              <a:rPr lang="en-US" dirty="0" smtClean="0"/>
              <a:t>New Jersey Future</a:t>
            </a:r>
          </a:p>
          <a:p>
            <a:r>
              <a:rPr lang="en-US" dirty="0" smtClean="0"/>
              <a:t>Newark DIG</a:t>
            </a:r>
          </a:p>
          <a:p>
            <a:r>
              <a:rPr lang="en-US" dirty="0" smtClean="0"/>
              <a:t>NJ/NY </a:t>
            </a:r>
            <a:r>
              <a:rPr lang="en-US" dirty="0" err="1" smtClean="0"/>
              <a:t>Baykeeper</a:t>
            </a:r>
            <a:endParaRPr lang="en-US" dirty="0" smtClean="0"/>
          </a:p>
          <a:p>
            <a:r>
              <a:rPr lang="en-US" dirty="0" smtClean="0"/>
              <a:t>New Jersey Tree Foundation</a:t>
            </a:r>
          </a:p>
          <a:p>
            <a:r>
              <a:rPr lang="en-US" dirty="0" smtClean="0"/>
              <a:t>Paterson Habitat for </a:t>
            </a:r>
            <a:r>
              <a:rPr lang="en-US" dirty="0" smtClean="0"/>
              <a:t>Humanity</a:t>
            </a:r>
          </a:p>
          <a:p>
            <a:r>
              <a:rPr lang="en-US" dirty="0" smtClean="0"/>
              <a:t>Pershing Field Neighborhood Association</a:t>
            </a:r>
          </a:p>
          <a:p>
            <a:r>
              <a:rPr lang="en-US" dirty="0" smtClean="0"/>
              <a:t>Perth Amboy Civic Trust</a:t>
            </a:r>
            <a:endParaRPr lang="en-US" dirty="0" smtClean="0"/>
          </a:p>
          <a:p>
            <a:r>
              <a:rPr lang="en-US" dirty="0" smtClean="0"/>
              <a:t>Raritan </a:t>
            </a:r>
            <a:r>
              <a:rPr lang="en-US" dirty="0" err="1" smtClean="0"/>
              <a:t>Riverkeeper</a:t>
            </a:r>
            <a:endParaRPr lang="en-US" dirty="0" smtClean="0"/>
          </a:p>
          <a:p>
            <a:r>
              <a:rPr lang="en-US" dirty="0" smtClean="0"/>
              <a:t>Riverview Neighborhood Association</a:t>
            </a:r>
          </a:p>
          <a:p>
            <a:r>
              <a:rPr lang="en-US" dirty="0" smtClean="0"/>
              <a:t>Resilience Paddle Sports</a:t>
            </a:r>
          </a:p>
          <a:p>
            <a:r>
              <a:rPr lang="en-US" dirty="0" smtClean="0"/>
              <a:t>Sustainable Jersey City</a:t>
            </a:r>
            <a:endParaRPr lang="en-US" dirty="0"/>
          </a:p>
        </p:txBody>
      </p:sp>
    </p:spTree>
    <p:extLst>
      <p:ext uri="{BB962C8B-B14F-4D97-AF65-F5344CB8AC3E}">
        <p14:creationId xmlns:p14="http://schemas.microsoft.com/office/powerpoint/2010/main" val="3496703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7" y="524498"/>
            <a:ext cx="6983895" cy="1470025"/>
          </a:xfrm>
        </p:spPr>
        <p:txBody>
          <a:bodyPr>
            <a:noAutofit/>
          </a:bodyPr>
          <a:lstStyle/>
          <a:p>
            <a:pPr algn="l"/>
            <a:r>
              <a:rPr lang="en-US" sz="4000" b="1" dirty="0"/>
              <a:t>Advisory Board </a:t>
            </a:r>
            <a:endParaRPr lang="en-US" sz="4000" b="1"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3" name="Rectangle 2"/>
          <p:cNvSpPr/>
          <p:nvPr/>
        </p:nvSpPr>
        <p:spPr>
          <a:xfrm>
            <a:off x="1" y="2161302"/>
            <a:ext cx="8984972" cy="2585323"/>
          </a:xfrm>
          <a:prstGeom prst="rect">
            <a:avLst/>
          </a:prstGeom>
        </p:spPr>
        <p:txBody>
          <a:bodyPr wrap="square" numCol="2">
            <a:spAutoFit/>
          </a:bodyPr>
          <a:lstStyle/>
          <a:p>
            <a:r>
              <a:rPr lang="en-US" dirty="0" smtClean="0"/>
              <a:t>Meredith Brown, </a:t>
            </a:r>
            <a:r>
              <a:rPr lang="en-US" dirty="0" smtClean="0">
                <a:hlinkClick r:id="rId4"/>
              </a:rPr>
              <a:t>The Tree Foundation</a:t>
            </a:r>
            <a:endParaRPr lang="en-US" dirty="0" smtClean="0"/>
          </a:p>
          <a:p>
            <a:r>
              <a:rPr lang="en-US" dirty="0" smtClean="0"/>
              <a:t>Drew </a:t>
            </a:r>
            <a:r>
              <a:rPr lang="en-US" dirty="0"/>
              <a:t>Curtis, </a:t>
            </a:r>
            <a:r>
              <a:rPr lang="en-US" dirty="0">
                <a:hlinkClick r:id="rId5"/>
              </a:rPr>
              <a:t>Ironbound Community Corporation</a:t>
            </a:r>
            <a:r>
              <a:rPr lang="en-US" dirty="0"/>
              <a:t> </a:t>
            </a:r>
          </a:p>
          <a:p>
            <a:r>
              <a:rPr lang="en-US" dirty="0"/>
              <a:t>Kim </a:t>
            </a:r>
            <a:r>
              <a:rPr lang="en-US" dirty="0" err="1"/>
              <a:t>Gaddy</a:t>
            </a:r>
            <a:r>
              <a:rPr lang="en-US" dirty="0"/>
              <a:t>, </a:t>
            </a:r>
            <a:r>
              <a:rPr lang="en-US" dirty="0">
                <a:hlinkClick r:id="rId6"/>
              </a:rPr>
              <a:t>Clean Water Action</a:t>
            </a:r>
            <a:r>
              <a:rPr lang="en-US" dirty="0"/>
              <a:t>.</a:t>
            </a:r>
          </a:p>
          <a:p>
            <a:r>
              <a:rPr lang="en-US" dirty="0" smtClean="0"/>
              <a:t>Stephen </a:t>
            </a:r>
            <a:r>
              <a:rPr lang="en-US" dirty="0" err="1"/>
              <a:t>Kehayes</a:t>
            </a:r>
            <a:r>
              <a:rPr lang="en-US" dirty="0"/>
              <a:t>, </a:t>
            </a:r>
            <a:r>
              <a:rPr lang="en-US" dirty="0">
                <a:hlinkClick r:id="rId7"/>
              </a:rPr>
              <a:t>Paterson Habitat for Humanity</a:t>
            </a:r>
            <a:endParaRPr lang="en-US" dirty="0"/>
          </a:p>
          <a:p>
            <a:r>
              <a:rPr lang="en-US" dirty="0"/>
              <a:t>Mo </a:t>
            </a:r>
            <a:r>
              <a:rPr lang="en-US" dirty="0" err="1"/>
              <a:t>Kinberg</a:t>
            </a:r>
            <a:r>
              <a:rPr lang="en-US" dirty="0"/>
              <a:t>,</a:t>
            </a:r>
            <a:r>
              <a:rPr lang="en-US" dirty="0">
                <a:hlinkClick r:id="rId8"/>
              </a:rPr>
              <a:t> New Jersey Future. </a:t>
            </a:r>
            <a:endParaRPr lang="en-US" dirty="0"/>
          </a:p>
          <a:p>
            <a:r>
              <a:rPr lang="en-US" dirty="0"/>
              <a:t>Michele </a:t>
            </a:r>
            <a:r>
              <a:rPr lang="en-US" dirty="0" err="1"/>
              <a:t>Langa</a:t>
            </a:r>
            <a:r>
              <a:rPr lang="en-US" dirty="0"/>
              <a:t>, </a:t>
            </a:r>
            <a:r>
              <a:rPr lang="en-US" dirty="0">
                <a:hlinkClick r:id="rId9"/>
              </a:rPr>
              <a:t>Hackensack </a:t>
            </a:r>
            <a:r>
              <a:rPr lang="en-US" dirty="0" err="1">
                <a:hlinkClick r:id="rId9"/>
              </a:rPr>
              <a:t>Riverkeeper</a:t>
            </a:r>
            <a:endParaRPr lang="en-US" dirty="0"/>
          </a:p>
          <a:p>
            <a:endParaRPr lang="en-US" dirty="0" smtClean="0"/>
          </a:p>
          <a:p>
            <a:r>
              <a:rPr lang="en-US" dirty="0" smtClean="0"/>
              <a:t>Nicole </a:t>
            </a:r>
            <a:r>
              <a:rPr lang="en-US" dirty="0"/>
              <a:t>Miller, </a:t>
            </a:r>
            <a:r>
              <a:rPr lang="en-US" dirty="0">
                <a:hlinkClick r:id="rId10"/>
              </a:rPr>
              <a:t>Newark DIG (Doing Infrastructure Green</a:t>
            </a:r>
            <a:r>
              <a:rPr lang="en-US" dirty="0" smtClean="0">
                <a:hlinkClick r:id="rId10"/>
              </a:rPr>
              <a:t>)</a:t>
            </a:r>
            <a:endParaRPr lang="en-US" dirty="0"/>
          </a:p>
          <a:p>
            <a:r>
              <a:rPr lang="en-US" dirty="0"/>
              <a:t>Greg </a:t>
            </a:r>
            <a:r>
              <a:rPr lang="en-US" dirty="0" err="1"/>
              <a:t>Remaud</a:t>
            </a:r>
            <a:r>
              <a:rPr lang="en-US" dirty="0"/>
              <a:t>, </a:t>
            </a:r>
            <a:r>
              <a:rPr lang="en-US" dirty="0">
                <a:hlinkClick r:id="rId11"/>
              </a:rPr>
              <a:t>NY/NJ </a:t>
            </a:r>
            <a:r>
              <a:rPr lang="en-US" dirty="0" err="1">
                <a:hlinkClick r:id="rId11"/>
              </a:rPr>
              <a:t>Baykeeper</a:t>
            </a:r>
            <a:r>
              <a:rPr lang="en-US" dirty="0">
                <a:hlinkClick r:id="rId11"/>
              </a:rPr>
              <a:t>.</a:t>
            </a:r>
            <a:endParaRPr lang="en-US" dirty="0"/>
          </a:p>
          <a:p>
            <a:r>
              <a:rPr lang="en-US" dirty="0" err="1"/>
              <a:t>Rosana</a:t>
            </a:r>
            <a:r>
              <a:rPr lang="en-US" dirty="0"/>
              <a:t> DaSilva, </a:t>
            </a:r>
            <a:r>
              <a:rPr lang="en-US" dirty="0">
                <a:hlinkClick r:id="rId12"/>
              </a:rPr>
              <a:t>The New York – New Jersey Harbor &amp; Estuary Program (HEP</a:t>
            </a:r>
            <a:endParaRPr lang="en-US" dirty="0"/>
          </a:p>
          <a:p>
            <a:r>
              <a:rPr lang="en-US" dirty="0"/>
              <a:t>Chris </a:t>
            </a:r>
            <a:r>
              <a:rPr lang="en-US" dirty="0" err="1"/>
              <a:t>Obropta</a:t>
            </a:r>
            <a:r>
              <a:rPr lang="en-US" dirty="0"/>
              <a:t>, </a:t>
            </a:r>
            <a:r>
              <a:rPr lang="en-US" dirty="0">
                <a:hlinkClick r:id="rId13"/>
              </a:rPr>
              <a:t>Rutgers Cooperative Extension Water Resource Program</a:t>
            </a:r>
            <a:r>
              <a:rPr lang="en-US" dirty="0"/>
              <a:t> (RCEWRP). </a:t>
            </a:r>
          </a:p>
          <a:p>
            <a:endParaRPr lang="en-US" dirty="0"/>
          </a:p>
        </p:txBody>
      </p:sp>
    </p:spTree>
    <p:extLst>
      <p:ext uri="{BB962C8B-B14F-4D97-AF65-F5344CB8AC3E}">
        <p14:creationId xmlns:p14="http://schemas.microsoft.com/office/powerpoint/2010/main" val="3212320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33400" y="3984918"/>
            <a:ext cx="8240751" cy="19586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Website: SewageFreeNJ.org</a:t>
            </a:r>
          </a:p>
          <a:p>
            <a:r>
              <a:rPr lang="en-US" sz="3600" dirty="0"/>
              <a:t>Twitter: </a:t>
            </a:r>
            <a:r>
              <a:rPr lang="en-US" sz="3600" dirty="0" err="1"/>
              <a:t>SewageFreeNJ</a:t>
            </a:r>
            <a:endParaRPr lang="en-US" sz="3600" dirty="0"/>
          </a:p>
          <a:p>
            <a:r>
              <a:rPr lang="en-US" sz="3600" dirty="0"/>
              <a:t>Facebook: </a:t>
            </a:r>
            <a:r>
              <a:rPr lang="en-US" sz="3600" dirty="0" err="1"/>
              <a:t>SewageFreeNJ</a:t>
            </a:r>
            <a:endParaRPr lang="en-US" sz="3600" dirty="0"/>
          </a:p>
          <a:p>
            <a:r>
              <a:rPr lang="en-US" sz="3600" dirty="0"/>
              <a:t>Email: </a:t>
            </a:r>
            <a:r>
              <a:rPr lang="en-US" sz="3600" dirty="0">
                <a:hlinkClick r:id="rId4"/>
              </a:rPr>
              <a:t>info@sewagefreenj.org</a:t>
            </a:r>
            <a:endParaRPr lang="en-US" sz="3600" dirty="0"/>
          </a:p>
          <a:p>
            <a:endParaRPr lang="en-US" sz="6600" dirty="0">
              <a:latin typeface="Gotham Bold" pitchFamily="50" charset="0"/>
              <a:cs typeface="Gotham Bold" pitchFamily="50" charset="0"/>
            </a:endParaRPr>
          </a:p>
        </p:txBody>
      </p:sp>
      <p:pic>
        <p:nvPicPr>
          <p:cNvPr id="7" name="Picture 5" descr="C:\Users\Emily Eckart\Downloads\SewerFreeHorizont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48" y="524498"/>
            <a:ext cx="8240751" cy="286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68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p:txBody>
          <a:bodyPr/>
          <a:lstStyle/>
          <a:p>
            <a:r>
              <a:rPr lang="en-US" dirty="0" err="1" smtClean="0"/>
              <a:t>Sst</a:t>
            </a:r>
            <a:endParaRPr lang="en-US" dirty="0"/>
          </a:p>
        </p:txBody>
      </p:sp>
      <p:pic>
        <p:nvPicPr>
          <p:cNvPr id="7" name="Content Placeholder 3" descr="C:\Users\Mo Kinberg\Desktop\Natural_&amp;_impervious_cover_diagrams_E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8247041" cy="39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838200"/>
            <a:ext cx="7364895" cy="1323439"/>
          </a:xfrm>
          <a:prstGeom prst="rect">
            <a:avLst/>
          </a:prstGeom>
          <a:noFill/>
        </p:spPr>
        <p:txBody>
          <a:bodyPr wrap="square" rtlCol="0">
            <a:spAutoFit/>
          </a:bodyPr>
          <a:lstStyle/>
          <a:p>
            <a:r>
              <a:rPr lang="en-US" sz="4000" b="1" dirty="0" smtClean="0">
                <a:latin typeface="+mj-lt"/>
              </a:rPr>
              <a:t>What Happens to Runoff in Cities?</a:t>
            </a:r>
            <a:endParaRPr lang="en-US" sz="4000" b="1" dirty="0">
              <a:latin typeface="+mj-lt"/>
            </a:endParaRPr>
          </a:p>
        </p:txBody>
      </p:sp>
    </p:spTree>
    <p:extLst>
      <p:ext uri="{BB962C8B-B14F-4D97-AF65-F5344CB8AC3E}">
        <p14:creationId xmlns:p14="http://schemas.microsoft.com/office/powerpoint/2010/main" val="3785823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7" y="524498"/>
            <a:ext cx="6983895" cy="1470025"/>
          </a:xfrm>
        </p:spPr>
        <p:txBody>
          <a:bodyPr>
            <a:noAutofit/>
          </a:bodyPr>
          <a:lstStyle/>
          <a:p>
            <a:pPr algn="l"/>
            <a:r>
              <a:rPr lang="en-US" sz="4000" b="1" dirty="0" smtClean="0">
                <a:cs typeface="Gotham Bold" pitchFamily="50" charset="0"/>
              </a:rPr>
              <a:t>What Are Combined Sewer Overflows (CSOs)?</a:t>
            </a:r>
            <a:endParaRPr lang="en-US" sz="4000" b="1" dirty="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3" name="Rectangle 2"/>
          <p:cNvSpPr/>
          <p:nvPr/>
        </p:nvSpPr>
        <p:spPr>
          <a:xfrm>
            <a:off x="510208" y="2438400"/>
            <a:ext cx="8474765" cy="369332"/>
          </a:xfrm>
          <a:prstGeom prst="rect">
            <a:avLst/>
          </a:prstGeom>
        </p:spPr>
        <p:txBody>
          <a:bodyPr wrap="square" numCol="2">
            <a:spAutoFit/>
          </a:bodyPr>
          <a:lstStyle/>
          <a:p>
            <a:endParaRPr lang="en-US" dirty="0"/>
          </a:p>
        </p:txBody>
      </p:sp>
      <p:pic>
        <p:nvPicPr>
          <p:cNvPr id="7" name="Content Placeholder 8" descr="Screen Shot 2017-01-23 at 10.32.29 AM.png"/>
          <p:cNvPicPr>
            <a:picLocks noChangeAspect="1"/>
          </p:cNvPicPr>
          <p:nvPr/>
        </p:nvPicPr>
        <p:blipFill rotWithShape="1">
          <a:blip r:embed="rId5"/>
          <a:srcRect r="52545"/>
          <a:stretch/>
        </p:blipFill>
        <p:spPr>
          <a:xfrm>
            <a:off x="914399" y="1905000"/>
            <a:ext cx="3461219" cy="4052047"/>
          </a:xfrm>
          <a:prstGeom prst="rect">
            <a:avLst/>
          </a:prstGeom>
        </p:spPr>
      </p:pic>
      <p:pic>
        <p:nvPicPr>
          <p:cNvPr id="8" name="Content Placeholder 9" descr="Screen Shot 2017-01-23 at 10.32.29 AM.png"/>
          <p:cNvPicPr>
            <a:picLocks noChangeAspect="1"/>
          </p:cNvPicPr>
          <p:nvPr/>
        </p:nvPicPr>
        <p:blipFill rotWithShape="1">
          <a:blip r:embed="rId5"/>
          <a:srcRect l="50002" r="2505"/>
          <a:stretch/>
        </p:blipFill>
        <p:spPr>
          <a:xfrm>
            <a:off x="4572001" y="1918447"/>
            <a:ext cx="3452461" cy="4038600"/>
          </a:xfrm>
          <a:prstGeom prst="rect">
            <a:avLst/>
          </a:prstGeom>
        </p:spPr>
      </p:pic>
    </p:spTree>
    <p:extLst>
      <p:ext uri="{BB962C8B-B14F-4D97-AF65-F5344CB8AC3E}">
        <p14:creationId xmlns:p14="http://schemas.microsoft.com/office/powerpoint/2010/main" val="1490944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7" y="524498"/>
            <a:ext cx="6983895" cy="1470025"/>
          </a:xfrm>
        </p:spPr>
        <p:txBody>
          <a:bodyPr>
            <a:noAutofit/>
          </a:bodyPr>
          <a:lstStyle/>
          <a:p>
            <a:pPr algn="l"/>
            <a:r>
              <a:rPr lang="en-US" sz="4000" b="1" dirty="0" smtClean="0"/>
              <a:t>What Are the Impacts </a:t>
            </a:r>
            <a:r>
              <a:rPr lang="en-US" sz="4000" b="1" dirty="0"/>
              <a:t>of </a:t>
            </a:r>
            <a:r>
              <a:rPr lang="en-US" sz="4000" b="1" dirty="0" smtClean="0"/>
              <a:t>CSOs?</a:t>
            </a:r>
            <a:endParaRPr lang="en-US" sz="4000" b="1" dirty="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0" y="5595493"/>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3" name="Rectangle 2"/>
          <p:cNvSpPr/>
          <p:nvPr/>
        </p:nvSpPr>
        <p:spPr>
          <a:xfrm>
            <a:off x="510208" y="2438400"/>
            <a:ext cx="8474765" cy="369332"/>
          </a:xfrm>
          <a:prstGeom prst="rect">
            <a:avLst/>
          </a:prstGeom>
        </p:spPr>
        <p:txBody>
          <a:bodyPr wrap="square" numCol="2">
            <a:spAutoFit/>
          </a:bodyPr>
          <a:lstStyle/>
          <a:p>
            <a:r>
              <a:rPr lang="en-US" dirty="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676400"/>
            <a:ext cx="3687234" cy="2765425"/>
          </a:xfrm>
          <a:prstGeom prst="rect">
            <a:avLst/>
          </a:prstGeom>
        </p:spPr>
      </p:pic>
      <p:sp>
        <p:nvSpPr>
          <p:cNvPr id="9" name="TextBox 8"/>
          <p:cNvSpPr txBox="1"/>
          <p:nvPr/>
        </p:nvSpPr>
        <p:spPr>
          <a:xfrm>
            <a:off x="510208" y="4505740"/>
            <a:ext cx="7520426" cy="1477328"/>
          </a:xfrm>
          <a:prstGeom prst="rect">
            <a:avLst/>
          </a:prstGeom>
          <a:noFill/>
        </p:spPr>
        <p:txBody>
          <a:bodyPr wrap="square" rtlCol="0">
            <a:spAutoFit/>
          </a:bodyPr>
          <a:lstStyle/>
          <a:p>
            <a:r>
              <a:rPr lang="en-US" b="1" dirty="0" smtClean="0"/>
              <a:t>On Our Neighborhoods </a:t>
            </a:r>
            <a:r>
              <a:rPr lang="en-US" dirty="0" smtClean="0"/>
              <a:t>– localized flooding, water main breaks, impaired water quality and contamination.</a:t>
            </a:r>
          </a:p>
          <a:p>
            <a:r>
              <a:rPr lang="en-US" b="1" dirty="0" smtClean="0"/>
              <a:t>On Our Economy </a:t>
            </a:r>
            <a:r>
              <a:rPr lang="en-US" dirty="0" smtClean="0"/>
              <a:t>- hurts businesses, impedes transportation  </a:t>
            </a:r>
          </a:p>
          <a:p>
            <a:r>
              <a:rPr lang="en-US" b="1" dirty="0" smtClean="0"/>
              <a:t>On Our </a:t>
            </a:r>
            <a:r>
              <a:rPr lang="en-US" b="1" dirty="0"/>
              <a:t>H</a:t>
            </a:r>
            <a:r>
              <a:rPr lang="en-US" b="1" dirty="0" smtClean="0"/>
              <a:t>ealth </a:t>
            </a:r>
            <a:r>
              <a:rPr lang="en-US" dirty="0" smtClean="0"/>
              <a:t>- fouls waterways, polluted flooding </a:t>
            </a:r>
          </a:p>
          <a:p>
            <a:r>
              <a:rPr lang="en-US" b="1" dirty="0" smtClean="0"/>
              <a:t>On </a:t>
            </a:r>
            <a:r>
              <a:rPr lang="en-US" b="1" dirty="0"/>
              <a:t>O</a:t>
            </a:r>
            <a:r>
              <a:rPr lang="en-US" b="1" dirty="0" smtClean="0"/>
              <a:t>ur Future </a:t>
            </a:r>
            <a:r>
              <a:rPr lang="en-US" dirty="0" smtClean="0"/>
              <a:t>– not able to handle increased rainfall and a changing climate</a:t>
            </a:r>
            <a:endParaRPr lang="en-US" dirty="0"/>
          </a:p>
        </p:txBody>
      </p:sp>
      <p:sp>
        <p:nvSpPr>
          <p:cNvPr id="7" name="Rectangle 6"/>
          <p:cNvSpPr/>
          <p:nvPr/>
        </p:nvSpPr>
        <p:spPr>
          <a:xfrm>
            <a:off x="4453217" y="3244334"/>
            <a:ext cx="237566" cy="369332"/>
          </a:xfrm>
          <a:prstGeom prst="rect">
            <a:avLst/>
          </a:prstGeom>
        </p:spPr>
        <p:txBody>
          <a:bodyPr wrap="none">
            <a:spAutoFit/>
          </a:bodyPr>
          <a:lstStyle/>
          <a:p>
            <a:r>
              <a:rPr lang="en-US" dirty="0"/>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621" y="1676397"/>
            <a:ext cx="4141666" cy="2765425"/>
          </a:xfrm>
          <a:prstGeom prst="rect">
            <a:avLst/>
          </a:prstGeom>
        </p:spPr>
      </p:pic>
    </p:spTree>
    <p:extLst>
      <p:ext uri="{BB962C8B-B14F-4D97-AF65-F5344CB8AC3E}">
        <p14:creationId xmlns:p14="http://schemas.microsoft.com/office/powerpoint/2010/main" val="4094484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210" y="1371600"/>
            <a:ext cx="7772400" cy="4572000"/>
          </a:xfrm>
        </p:spPr>
        <p:txBody>
          <a:bodyPr>
            <a:noAutofit/>
          </a:bodyPr>
          <a:lstStyle/>
          <a:p>
            <a:r>
              <a:rPr lang="en-US" sz="1200" dirty="0"/>
              <a:t/>
            </a:r>
            <a:br>
              <a:rPr lang="en-US" sz="1200" dirty="0"/>
            </a:br>
            <a:endParaRPr lang="en-US" sz="1200"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2">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8225"/>
          <a:stretch/>
        </p:blipFill>
        <p:spPr bwMode="auto">
          <a:xfrm>
            <a:off x="5549" y="8331"/>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3" name="TextBox 2"/>
          <p:cNvSpPr txBox="1"/>
          <p:nvPr/>
        </p:nvSpPr>
        <p:spPr>
          <a:xfrm>
            <a:off x="304800" y="494729"/>
            <a:ext cx="4724400" cy="646331"/>
          </a:xfrm>
          <a:prstGeom prst="rect">
            <a:avLst/>
          </a:prstGeom>
          <a:noFill/>
        </p:spPr>
        <p:txBody>
          <a:bodyPr wrap="square" rtlCol="0">
            <a:spAutoFit/>
          </a:bodyPr>
          <a:lstStyle/>
          <a:p>
            <a:r>
              <a:rPr lang="en-US" sz="3600" b="1" dirty="0" smtClean="0">
                <a:latin typeface="+mj-lt"/>
              </a:rPr>
              <a:t>Where Are NJ CSOs?</a:t>
            </a:r>
            <a:endParaRPr lang="en-US" sz="3600" b="1" dirty="0">
              <a:latin typeface="+mj-l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 y="1371600"/>
            <a:ext cx="9154510" cy="4622574"/>
          </a:xfrm>
          <a:prstGeom prst="rect">
            <a:avLst/>
          </a:prstGeom>
        </p:spPr>
      </p:pic>
    </p:spTree>
    <p:extLst>
      <p:ext uri="{BB962C8B-B14F-4D97-AF65-F5344CB8AC3E}">
        <p14:creationId xmlns:p14="http://schemas.microsoft.com/office/powerpoint/2010/main" val="2418690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59" y="405134"/>
            <a:ext cx="8853881" cy="1447800"/>
          </a:xfrm>
        </p:spPr>
        <p:txBody>
          <a:bodyPr>
            <a:noAutofit/>
          </a:bodyPr>
          <a:lstStyle/>
          <a:p>
            <a:pPr algn="l"/>
            <a:r>
              <a:rPr lang="en-US" sz="4000" b="1" dirty="0" smtClean="0"/>
              <a:t>What is the CSO Permit?</a:t>
            </a:r>
            <a:endParaRPr lang="en-US" sz="4000" b="1"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304800" y="914400"/>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4" name="Rectangle 3"/>
          <p:cNvSpPr/>
          <p:nvPr/>
        </p:nvSpPr>
        <p:spPr>
          <a:xfrm>
            <a:off x="208722" y="1429726"/>
            <a:ext cx="8534400" cy="4031873"/>
          </a:xfrm>
          <a:prstGeom prst="rect">
            <a:avLst/>
          </a:prstGeom>
        </p:spPr>
        <p:txBody>
          <a:bodyPr wrap="square">
            <a:spAutoFit/>
          </a:bodyPr>
          <a:lstStyle/>
          <a:p>
            <a:endParaRPr lang="en-US" sz="2000" dirty="0" smtClean="0"/>
          </a:p>
          <a:p>
            <a:r>
              <a:rPr lang="en-US" sz="2000" dirty="0" smtClean="0"/>
              <a:t>The goal is the develop plans that will meet requirements of the 1972 Clean </a:t>
            </a:r>
            <a:r>
              <a:rPr lang="en-US" sz="2000" dirty="0"/>
              <a:t>Water Act and the National CSO Policy by reducing or eliminating the remaining CSO outfalls in New Jersey.  </a:t>
            </a:r>
            <a:endParaRPr lang="en-US" sz="2000" dirty="0" smtClean="0"/>
          </a:p>
          <a:p>
            <a:endParaRPr lang="en-US" sz="2000" dirty="0"/>
          </a:p>
          <a:p>
            <a:pPr marL="742950" lvl="1" indent="-285750">
              <a:buFont typeface="Arial"/>
              <a:buChar char="•"/>
            </a:pPr>
            <a:r>
              <a:rPr lang="en-US" sz="2000" dirty="0" smtClean="0"/>
              <a:t>Fishable and swimmable waterways </a:t>
            </a:r>
            <a:endParaRPr lang="en-US" sz="2000" dirty="0"/>
          </a:p>
          <a:p>
            <a:pPr marL="742950" lvl="1" indent="-285750">
              <a:buFont typeface="Arial"/>
              <a:buChar char="•"/>
            </a:pPr>
            <a:r>
              <a:rPr lang="en-US" sz="2000" dirty="0"/>
              <a:t>R</a:t>
            </a:r>
            <a:r>
              <a:rPr lang="en-US" sz="2000" dirty="0" smtClean="0"/>
              <a:t>educe flooding</a:t>
            </a:r>
          </a:p>
          <a:p>
            <a:r>
              <a:rPr lang="en-US" sz="2800" b="1" dirty="0" smtClean="0"/>
              <a:t>Goal: </a:t>
            </a:r>
            <a:r>
              <a:rPr lang="en-US" sz="2800" dirty="0" smtClean="0"/>
              <a:t>85 percent reduction in overflows or four </a:t>
            </a:r>
            <a:br>
              <a:rPr lang="en-US" sz="2800" dirty="0" smtClean="0"/>
            </a:br>
            <a:r>
              <a:rPr lang="en-US" sz="2800" dirty="0" smtClean="0"/>
              <a:t>overflow a year</a:t>
            </a:r>
            <a:r>
              <a:rPr lang="en-US" sz="2800" dirty="0"/>
              <a:t> </a:t>
            </a:r>
          </a:p>
          <a:p>
            <a:r>
              <a:rPr lang="en-US" sz="2800" b="1" dirty="0" smtClean="0"/>
              <a:t>Timeline:  </a:t>
            </a:r>
            <a:r>
              <a:rPr lang="en-US" sz="2800" dirty="0" smtClean="0"/>
              <a:t>Implemented over the next 15 </a:t>
            </a:r>
            <a:r>
              <a:rPr lang="mr-IN" sz="2800" dirty="0" smtClean="0"/>
              <a:t>–</a:t>
            </a:r>
            <a:r>
              <a:rPr lang="en-US" sz="2800" dirty="0" smtClean="0"/>
              <a:t> 30 years </a:t>
            </a:r>
            <a:endParaRPr lang="en-US" sz="2800" dirty="0"/>
          </a:p>
          <a:p>
            <a:pPr marL="800100" lvl="1" indent="-342900">
              <a:buFont typeface="Arial"/>
              <a:buChar char="•"/>
            </a:pPr>
            <a:endParaRPr lang="en-US" sz="3200" dirty="0">
              <a:solidFill>
                <a:srgbClr val="000000"/>
              </a:solidFill>
            </a:endParaRPr>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5"/>
          <a:stretch>
            <a:fillRect/>
          </a:stretch>
        </p:blipFill>
        <p:spPr>
          <a:xfrm>
            <a:off x="6002803" y="4953000"/>
            <a:ext cx="2819400" cy="1532283"/>
          </a:xfrm>
          <a:prstGeom prst="rect">
            <a:avLst/>
          </a:prstGeom>
        </p:spPr>
      </p:pic>
    </p:spTree>
    <p:extLst>
      <p:ext uri="{BB962C8B-B14F-4D97-AF65-F5344CB8AC3E}">
        <p14:creationId xmlns:p14="http://schemas.microsoft.com/office/powerpoint/2010/main" val="3964486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57200"/>
            <a:ext cx="8915400" cy="2183370"/>
          </a:xfrm>
        </p:spPr>
        <p:txBody>
          <a:bodyPr>
            <a:noAutofit/>
          </a:bodyPr>
          <a:lstStyle/>
          <a:p>
            <a:pPr algn="l"/>
            <a:r>
              <a:rPr lang="en-US" sz="6600" dirty="0" smtClean="0"/>
              <a:t/>
            </a:r>
            <a:br>
              <a:rPr lang="en-US" sz="6600" dirty="0" smtClean="0"/>
            </a:br>
            <a:r>
              <a:rPr lang="en-US" sz="4000" b="1" dirty="0" smtClean="0"/>
              <a:t>Long </a:t>
            </a:r>
            <a:r>
              <a:rPr lang="en-US" sz="4000" b="1" dirty="0"/>
              <a:t>Term Control Plans </a:t>
            </a:r>
            <a:endParaRPr lang="en-US" sz="4000" b="1"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0" y="1752600"/>
            <a:ext cx="9144000" cy="426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600" dirty="0" smtClean="0">
                <a:solidFill>
                  <a:schemeClr val="tx1"/>
                </a:solidFill>
              </a:rPr>
              <a:t>The following are major deadlines:</a:t>
            </a:r>
          </a:p>
          <a:p>
            <a:pPr lvl="1" algn="l"/>
            <a:r>
              <a:rPr lang="en-US" sz="2200" dirty="0" smtClean="0">
                <a:solidFill>
                  <a:schemeClr val="bg1">
                    <a:lumMod val="50000"/>
                  </a:schemeClr>
                </a:solidFill>
              </a:rPr>
              <a:t>July 1, 2018</a:t>
            </a:r>
          </a:p>
          <a:p>
            <a:pPr lvl="2" algn="l"/>
            <a:r>
              <a:rPr lang="en-US" sz="2200" dirty="0" smtClean="0">
                <a:solidFill>
                  <a:schemeClr val="bg1">
                    <a:lumMod val="50000"/>
                  </a:schemeClr>
                </a:solidFill>
              </a:rPr>
              <a:t>System Characterization Report</a:t>
            </a:r>
          </a:p>
          <a:p>
            <a:pPr lvl="2" algn="l"/>
            <a:r>
              <a:rPr lang="en-US" sz="2200" dirty="0" smtClean="0">
                <a:solidFill>
                  <a:schemeClr val="bg1">
                    <a:lumMod val="50000"/>
                  </a:schemeClr>
                </a:solidFill>
              </a:rPr>
              <a:t>Public Participation Process Report</a:t>
            </a:r>
          </a:p>
          <a:p>
            <a:pPr lvl="2" algn="l"/>
            <a:r>
              <a:rPr lang="en-US" sz="2200" dirty="0" smtClean="0">
                <a:solidFill>
                  <a:schemeClr val="bg1">
                    <a:lumMod val="50000"/>
                  </a:schemeClr>
                </a:solidFill>
              </a:rPr>
              <a:t>Compliance Monitoring Program Report</a:t>
            </a:r>
          </a:p>
          <a:p>
            <a:pPr lvl="2" algn="l"/>
            <a:r>
              <a:rPr lang="en-US" sz="2200" dirty="0" smtClean="0">
                <a:solidFill>
                  <a:schemeClr val="bg1">
                    <a:lumMod val="50000"/>
                  </a:schemeClr>
                </a:solidFill>
              </a:rPr>
              <a:t>Consideration of Sensitive Areas Plan</a:t>
            </a:r>
          </a:p>
          <a:p>
            <a:pPr lvl="1" algn="l"/>
            <a:r>
              <a:rPr lang="en-US" sz="2200" dirty="0" smtClean="0">
                <a:solidFill>
                  <a:schemeClr val="tx1"/>
                </a:solidFill>
              </a:rPr>
              <a:t>July 1, 2019</a:t>
            </a:r>
          </a:p>
          <a:p>
            <a:pPr lvl="2" algn="l"/>
            <a:r>
              <a:rPr lang="en-US" sz="2200" dirty="0" smtClean="0">
                <a:solidFill>
                  <a:schemeClr val="tx1"/>
                </a:solidFill>
              </a:rPr>
              <a:t>Development and Evaluation of Alternatives Report</a:t>
            </a:r>
          </a:p>
          <a:p>
            <a:pPr lvl="1" algn="l"/>
            <a:r>
              <a:rPr lang="en-US" sz="2200" dirty="0" smtClean="0">
                <a:solidFill>
                  <a:schemeClr val="tx1"/>
                </a:solidFill>
              </a:rPr>
              <a:t>July 1, 2020</a:t>
            </a:r>
          </a:p>
          <a:p>
            <a:pPr lvl="2" algn="l"/>
            <a:r>
              <a:rPr lang="en-US" sz="2200" dirty="0" smtClean="0">
                <a:solidFill>
                  <a:schemeClr val="tx1"/>
                </a:solidFill>
              </a:rPr>
              <a:t>Selection and Implementation of Alternatives Report in the Final LTCP</a:t>
            </a:r>
          </a:p>
          <a:p>
            <a:pPr algn="l"/>
            <a:endParaRPr lang="en-US" dirty="0"/>
          </a:p>
        </p:txBody>
      </p:sp>
    </p:spTree>
    <p:extLst>
      <p:ext uri="{BB962C8B-B14F-4D97-AF65-F5344CB8AC3E}">
        <p14:creationId xmlns:p14="http://schemas.microsoft.com/office/powerpoint/2010/main" val="3590257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660" y="152400"/>
            <a:ext cx="5648739" cy="1447800"/>
          </a:xfrm>
        </p:spPr>
        <p:txBody>
          <a:bodyPr>
            <a:noAutofit/>
          </a:bodyPr>
          <a:lstStyle/>
          <a:p>
            <a:pPr algn="l"/>
            <a:r>
              <a:rPr lang="en-US" sz="4000" b="1" dirty="0" smtClean="0"/>
              <a:t>Alternatives Being Considered</a:t>
            </a:r>
            <a:endParaRPr lang="en-US" sz="4000" b="1" dirty="0">
              <a:latin typeface="Gotham Bold" pitchFamily="50" charset="0"/>
              <a:cs typeface="Gotham Bold" pitchFamily="50" charset="0"/>
            </a:endParaRPr>
          </a:p>
        </p:txBody>
      </p:sp>
      <p:pic>
        <p:nvPicPr>
          <p:cNvPr id="1026" name="Picture 2" descr="C:\Users\Emily Eckart\Pictures\blue green swirl.png"/>
          <p:cNvPicPr>
            <a:picLocks noChangeAspect="1" noChangeArrowheads="1"/>
          </p:cNvPicPr>
          <p:nvPr/>
        </p:nvPicPr>
        <p:blipFill rotWithShape="1">
          <a:blip r:embed="rId3">
            <a:extLst>
              <a:ext uri="{28A0092B-C50C-407E-A947-70E740481C1C}">
                <a14:useLocalDpi xmlns:a14="http://schemas.microsoft.com/office/drawing/2010/main" val="0"/>
              </a:ext>
            </a:extLst>
          </a:blip>
          <a:srcRect t="7686" b="16140"/>
          <a:stretch/>
        </p:blipFill>
        <p:spPr bwMode="auto">
          <a:xfrm>
            <a:off x="1" y="5587548"/>
            <a:ext cx="9144000" cy="127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mily Eckart\Pictures\Blue swirl.png"/>
          <p:cNvPicPr>
            <a:picLocks noChangeAspect="1" noChangeArrowheads="1"/>
          </p:cNvPicPr>
          <p:nvPr/>
        </p:nvPicPr>
        <p:blipFill rotWithShape="1">
          <a:blip r:embed="rId4">
            <a:extLst>
              <a:ext uri="{28A0092B-C50C-407E-A947-70E740481C1C}">
                <a14:useLocalDpi xmlns:a14="http://schemas.microsoft.com/office/drawing/2010/main" val="0"/>
              </a:ext>
            </a:extLst>
          </a:blip>
          <a:srcRect t="8225"/>
          <a:stretch/>
        </p:blipFill>
        <p:spPr bwMode="auto">
          <a:xfrm>
            <a:off x="-12820" y="0"/>
            <a:ext cx="9156820" cy="10489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44610" y="327660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atin typeface="Gotham Bold" pitchFamily="50" charset="0"/>
              <a:cs typeface="Gotham Bold" pitchFamily="50" charset="0"/>
            </a:endParaRPr>
          </a:p>
        </p:txBody>
      </p:sp>
      <p:sp>
        <p:nvSpPr>
          <p:cNvPr id="7" name="Content Placeholder 2"/>
          <p:cNvSpPr txBox="1">
            <a:spLocks/>
          </p:cNvSpPr>
          <p:nvPr/>
        </p:nvSpPr>
        <p:spPr>
          <a:xfrm>
            <a:off x="-381000" y="914400"/>
            <a:ext cx="9156820"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p>
        </p:txBody>
      </p:sp>
      <p:sp>
        <p:nvSpPr>
          <p:cNvPr id="3" name="TextBox 2"/>
          <p:cNvSpPr txBox="1"/>
          <p:nvPr/>
        </p:nvSpPr>
        <p:spPr>
          <a:xfrm>
            <a:off x="2593042" y="3845772"/>
            <a:ext cx="184666" cy="369332"/>
          </a:xfrm>
          <a:prstGeom prst="rect">
            <a:avLst/>
          </a:prstGeom>
          <a:noFill/>
        </p:spPr>
        <p:txBody>
          <a:bodyPr wrap="none" rtlCol="0">
            <a:spAutoFit/>
          </a:bodyPr>
          <a:lstStyle/>
          <a:p>
            <a:endParaRPr lang="en-US" dirty="0"/>
          </a:p>
        </p:txBody>
      </p:sp>
      <p:sp>
        <p:nvSpPr>
          <p:cNvPr id="8" name="TextBox 7"/>
          <p:cNvSpPr txBox="1"/>
          <p:nvPr/>
        </p:nvSpPr>
        <p:spPr>
          <a:xfrm>
            <a:off x="1164223" y="1129034"/>
            <a:ext cx="184666" cy="369332"/>
          </a:xfrm>
          <a:prstGeom prst="rect">
            <a:avLst/>
          </a:prstGeom>
          <a:noFill/>
        </p:spPr>
        <p:txBody>
          <a:bodyPr wrap="none" rtlCol="0">
            <a:spAutoFit/>
          </a:bodyPr>
          <a:lstStyle/>
          <a:p>
            <a:endParaRPr lang="en-US" dirty="0"/>
          </a:p>
        </p:txBody>
      </p:sp>
      <p:pic>
        <p:nvPicPr>
          <p:cNvPr id="10" name="Google Shape;230;p27"/>
          <p:cNvPicPr preferRelativeResize="0"/>
          <p:nvPr/>
        </p:nvPicPr>
        <p:blipFill rotWithShape="1">
          <a:blip r:embed="rId5">
            <a:alphaModFix/>
          </a:blip>
          <a:srcRect l="2893" t="3195" r="4079" b="2962"/>
          <a:stretch/>
        </p:blipFill>
        <p:spPr>
          <a:xfrm>
            <a:off x="6947554" y="1129033"/>
            <a:ext cx="2062195" cy="2080283"/>
          </a:xfrm>
          <a:prstGeom prst="rect">
            <a:avLst/>
          </a:prstGeom>
          <a:noFill/>
          <a:ln>
            <a:noFill/>
          </a:ln>
        </p:spPr>
      </p:pic>
      <p:pic>
        <p:nvPicPr>
          <p:cNvPr id="11" name="Google Shape;229;p27"/>
          <p:cNvPicPr preferRelativeResize="0"/>
          <p:nvPr/>
        </p:nvPicPr>
        <p:blipFill rotWithShape="1">
          <a:blip r:embed="rId6">
            <a:alphaModFix/>
          </a:blip>
          <a:srcRect/>
          <a:stretch/>
        </p:blipFill>
        <p:spPr>
          <a:xfrm>
            <a:off x="5415640" y="3264261"/>
            <a:ext cx="3728361" cy="2086691"/>
          </a:xfrm>
          <a:prstGeom prst="rect">
            <a:avLst/>
          </a:prstGeom>
          <a:noFill/>
          <a:ln>
            <a:noFill/>
          </a:ln>
        </p:spPr>
      </p:pic>
      <p:pic>
        <p:nvPicPr>
          <p:cNvPr id="12" name="Google Shape;218;p26" descr="Illustration1_after_141014.jpg"/>
          <p:cNvPicPr preferRelativeResize="0"/>
          <p:nvPr/>
        </p:nvPicPr>
        <p:blipFill rotWithShape="1">
          <a:blip r:embed="rId7">
            <a:alphaModFix/>
          </a:blip>
          <a:srcRect t="7205"/>
          <a:stretch/>
        </p:blipFill>
        <p:spPr>
          <a:xfrm>
            <a:off x="6753670" y="5403324"/>
            <a:ext cx="2449964" cy="1448050"/>
          </a:xfrm>
          <a:prstGeom prst="rect">
            <a:avLst/>
          </a:prstGeom>
          <a:noFill/>
          <a:ln>
            <a:noFill/>
          </a:ln>
        </p:spPr>
      </p:pic>
      <p:sp>
        <p:nvSpPr>
          <p:cNvPr id="4" name="Rectangle 3"/>
          <p:cNvSpPr/>
          <p:nvPr/>
        </p:nvSpPr>
        <p:spPr>
          <a:xfrm>
            <a:off x="13355" y="1498365"/>
            <a:ext cx="6934199"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800100" lvl="1" indent="-342900">
              <a:buFont typeface="Arial"/>
              <a:buChar char="•"/>
            </a:pPr>
            <a:r>
              <a:rPr lang="en-US" sz="3200" dirty="0">
                <a:solidFill>
                  <a:srgbClr val="008000"/>
                </a:solidFill>
              </a:rPr>
              <a:t>Green infrastructure </a:t>
            </a:r>
          </a:p>
          <a:p>
            <a:pPr marL="800100" lvl="1" indent="-342900">
              <a:buFont typeface="Arial"/>
              <a:buChar char="•"/>
            </a:pPr>
            <a:r>
              <a:rPr lang="en-US" sz="3200" dirty="0">
                <a:solidFill>
                  <a:srgbClr val="000000"/>
                </a:solidFill>
              </a:rPr>
              <a:t>Increased storage capacity in the collection system</a:t>
            </a:r>
          </a:p>
          <a:p>
            <a:pPr marL="800100" lvl="1" indent="-342900">
              <a:buFont typeface="Arial"/>
              <a:buChar char="•"/>
            </a:pPr>
            <a:r>
              <a:rPr lang="en-US" sz="3200" dirty="0" smtClean="0">
                <a:solidFill>
                  <a:srgbClr val="000000"/>
                </a:solidFill>
              </a:rPr>
              <a:t>Sewage treatment plant </a:t>
            </a:r>
            <a:r>
              <a:rPr lang="en-US" sz="3200" dirty="0">
                <a:solidFill>
                  <a:srgbClr val="000000"/>
                </a:solidFill>
              </a:rPr>
              <a:t>expansion and/or storage at the plant</a:t>
            </a:r>
          </a:p>
          <a:p>
            <a:pPr marL="800100" lvl="1" indent="-342900">
              <a:buFont typeface="Arial"/>
              <a:buChar char="•"/>
            </a:pPr>
            <a:r>
              <a:rPr lang="en-US" sz="3200" dirty="0" smtClean="0">
                <a:solidFill>
                  <a:srgbClr val="000000"/>
                </a:solidFill>
              </a:rPr>
              <a:t>Fix pipes to reduce leaks</a:t>
            </a:r>
          </a:p>
          <a:p>
            <a:pPr marL="800100" lvl="1" indent="-342900">
              <a:buFont typeface="Arial"/>
              <a:buChar char="•"/>
            </a:pPr>
            <a:r>
              <a:rPr lang="en-US" sz="3200" dirty="0" smtClean="0">
                <a:solidFill>
                  <a:srgbClr val="000000"/>
                </a:solidFill>
              </a:rPr>
              <a:t>Separate pipes for </a:t>
            </a:r>
            <a:r>
              <a:rPr lang="en-US" sz="3200" dirty="0" err="1" smtClean="0">
                <a:solidFill>
                  <a:srgbClr val="000000"/>
                </a:solidFill>
              </a:rPr>
              <a:t>stormwater</a:t>
            </a:r>
            <a:r>
              <a:rPr lang="en-US" sz="3200" dirty="0" smtClean="0">
                <a:solidFill>
                  <a:srgbClr val="000000"/>
                </a:solidFill>
              </a:rPr>
              <a:t> and sewer</a:t>
            </a:r>
            <a:endParaRPr lang="en-US" sz="3200" dirty="0">
              <a:solidFill>
                <a:srgbClr val="000000"/>
              </a:solidFill>
            </a:endParaRPr>
          </a:p>
          <a:p>
            <a:pPr marL="800100" lvl="1" indent="-342900">
              <a:buFont typeface="Arial"/>
              <a:buChar char="•"/>
            </a:pPr>
            <a:r>
              <a:rPr lang="en-US" sz="3200" dirty="0">
                <a:solidFill>
                  <a:srgbClr val="000000"/>
                </a:solidFill>
              </a:rPr>
              <a:t>CSO discharge </a:t>
            </a:r>
            <a:r>
              <a:rPr lang="en-US" sz="3200" dirty="0" smtClean="0">
                <a:solidFill>
                  <a:srgbClr val="000000"/>
                </a:solidFill>
              </a:rPr>
              <a:t>treatment</a:t>
            </a:r>
            <a:endParaRPr lang="en-US" sz="3200" dirty="0">
              <a:solidFill>
                <a:srgbClr val="000000"/>
              </a:solidFill>
            </a:endParaRPr>
          </a:p>
        </p:txBody>
      </p:sp>
    </p:spTree>
    <p:extLst>
      <p:ext uri="{BB962C8B-B14F-4D97-AF65-F5344CB8AC3E}">
        <p14:creationId xmlns:p14="http://schemas.microsoft.com/office/powerpoint/2010/main" val="3050081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22640</TotalTime>
  <Words>723</Words>
  <Application>Microsoft Office PowerPoint</Application>
  <PresentationFormat>On-screen Show (4:3)</PresentationFormat>
  <Paragraphs>168</Paragraphs>
  <Slides>25</Slides>
  <Notes>13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Why Sewage-Free Streets and Rivers</vt:lpstr>
      <vt:lpstr>Sst</vt:lpstr>
      <vt:lpstr>What Are Combined Sewer Overflows (CSOs)?</vt:lpstr>
      <vt:lpstr>What Are the Impacts of CSOs?</vt:lpstr>
      <vt:lpstr> </vt:lpstr>
      <vt:lpstr>What is the CSO Permit?</vt:lpstr>
      <vt:lpstr> Long Term Control Plans </vt:lpstr>
      <vt:lpstr>Alternatives Being Considered</vt:lpstr>
      <vt:lpstr>PowerPoint Presentation</vt:lpstr>
      <vt:lpstr>PowerPoint Presentation</vt:lpstr>
      <vt:lpstr>PowerPoint Presentation</vt:lpstr>
      <vt:lpstr>PowerPoint Presentation</vt:lpstr>
      <vt:lpstr>PowerPoint Presentation</vt:lpstr>
      <vt:lpstr> How is Green Infrastructure Being Used to Reduce CSOs?</vt:lpstr>
      <vt:lpstr>PowerPoint Presentation</vt:lpstr>
      <vt:lpstr>PowerPoint Presentation</vt:lpstr>
      <vt:lpstr>PowerPoint Presentation</vt:lpstr>
      <vt:lpstr> Triple-Bottom-Line  Evaluation of Alternatives</vt:lpstr>
      <vt:lpstr>Empowers  community organizations to engage residents and small business owners to shape the solutions that will be adopted in 2020 to reduce localized flooding and the raw sewage dumped into our waterways.</vt:lpstr>
      <vt:lpstr>PowerPoint Presentation</vt:lpstr>
      <vt:lpstr>PowerPoint Presentation</vt:lpstr>
      <vt:lpstr>Partners</vt:lpstr>
      <vt:lpstr>Advisory Board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Emily Eckart</dc:creator>
  <cp:lastModifiedBy>Mo Kinberg</cp:lastModifiedBy>
  <cp:revision>65</cp:revision>
  <dcterms:created xsi:type="dcterms:W3CDTF">2019-01-28T16:36:04Z</dcterms:created>
  <dcterms:modified xsi:type="dcterms:W3CDTF">2019-04-01T16:26:20Z</dcterms:modified>
</cp:coreProperties>
</file>