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72">
          <p15:clr>
            <a:srgbClr val="A4A3A4"/>
          </p15:clr>
        </p15:guide>
        <p15:guide id="3" orient="horz" pos="1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46" y="78"/>
      </p:cViewPr>
      <p:guideLst>
        <p:guide orient="horz" pos="3240"/>
        <p:guide pos="2472"/>
        <p:guide orient="horz" pos="1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9526" y="1629092"/>
            <a:ext cx="7781926" cy="474619"/>
          </a:xfrm>
          <a:prstGeom prst="rect">
            <a:avLst/>
          </a:prstGeom>
          <a:solidFill>
            <a:srgbClr val="366C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</a:rPr>
              <a:t>Quando chove, nossos esgotos alagam as ruas e transbordam os rios.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96926" y="741906"/>
            <a:ext cx="7404541" cy="853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143B5D"/>
                </a:solidFill>
                <a:latin typeface="Arial"/>
                <a:ea typeface="Arial"/>
                <a:cs typeface="Arial"/>
                <a:sym typeface="Arial"/>
              </a:rPr>
              <a:t>O PROBLEMA DE ENCANAMENTO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</a:rPr>
              <a:t>D</a:t>
            </a: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NOSSA CIDADE</a:t>
            </a:r>
            <a:endParaRPr sz="2800" b="1" i="0" u="none" strike="noStrike" cap="none">
              <a:solidFill>
                <a:srgbClr val="143B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71313" y="2124966"/>
            <a:ext cx="3469338" cy="60367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NOSSO ENCANAMENTO É ANTIGO</a:t>
            </a:r>
            <a:endParaRPr sz="1200" b="1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Contanto que o nosso vaso descarga, e a água do chuveiro drena, raramente pensamos em nossos esgotos.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Mas em partes da nossa cidade, quando chove, o que descargamos acaba derramando para os rios e as ruas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Isso acontece porque temos encanamentos antigos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. Algumas partes do nosso sistema de esgoto foram construídas a cerca de 100  anos atrás,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quando combinando o esgoto e o escoamento de águas pluviais nos mesmos tubos era a tecnologia mais avançada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. Isso é chamado de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istema combinado de esgoto. Em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New 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Jersey, 21 comunidades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ainda usam 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esse 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istema.  </a:t>
            </a:r>
            <a:endParaRPr sz="1100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O QUE É CSO?</a:t>
            </a:r>
            <a:endParaRPr sz="1200" b="1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Durante tempos seco, os sis</a:t>
            </a:r>
            <a:r>
              <a:rPr lang="en-US" sz="11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temas combinados de esgoto</a:t>
            </a: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levam o esgoto para a estação de tratamento. Quando chove ou a neve derrete, os mesmos tubos também precisam lidar com toda a água extra. Às vezes, eles não conseguem. Quando os tubos ficam muito cheios, a água contaminada pelo esgoto é derramada através de enormes tubos de descarga para dentro das nossas hidrovias e, às vezes, para dentro das ruas e porōes, onde pode causar engarrafamentos e danificar os carros. Isso significa que pessoas não conseguem ir para o trabalho, não conseguem chegar em casa, e podem ter que viver em casas onde a inundação é constante. Isso é chamado de vazamento combinado de esgoto ou CSO, em inglês.</a:t>
            </a:r>
            <a:endParaRPr sz="11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PROBLEMAS DO ESGOTO COMBINADO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1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1200"/>
              <a:buFont typeface="Arial"/>
              <a:buChar char="•"/>
            </a:pPr>
            <a:r>
              <a:rPr lang="en-US" sz="12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1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100" b="0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Pessoas expostas ao esgoto podem desenvolver diversos problemas de saúde, incluindo diarréia e vômitos,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infecçōes na pele, olhos e ouvidos. A água contaminada também pode conter ingredientes químicos tóxicos que podem causar riscos à saúde a curto e longo prazo. </a:t>
            </a:r>
            <a:r>
              <a:rPr lang="en-US" sz="12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Recreação</a:t>
            </a:r>
            <a:r>
              <a:rPr lang="en-US" sz="11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100" b="0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Transbordamentos de esgoto podem tornar a recreação em rios e córregos insegura por pelo menos 24 a 48 horas. </a:t>
            </a:r>
            <a:endParaRPr sz="2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1200"/>
              <a:buFont typeface="Arial"/>
              <a:buChar char="•"/>
            </a:pPr>
            <a:r>
              <a:rPr lang="en-US" sz="12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Ambiente</a:t>
            </a:r>
            <a:r>
              <a:rPr lang="en-US" sz="11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100" b="0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Transbordamentos de esgoto podem causar fechamentos de praias, prejudicar habitats aquáticos, contaminar leitos de mariscos, e depositar muito lixo dentro das hidrovias.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90274" marR="0" lvl="2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6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90274" marR="0" lvl="2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746485" y="4041966"/>
            <a:ext cx="386504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É assim que um Sistema combinado de esgoto funciona quando o tempo está seco ou quando chove ou neva. Gráfico: U.S. Environmental Protection Agency. </a:t>
            </a:r>
            <a:endParaRPr sz="800" b="1" i="0" u="none" strike="noStrike" cap="none">
              <a:solidFill>
                <a:srgbClr val="366C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780992" y="7243126"/>
            <a:ext cx="3820095" cy="285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E: Rua inundando </a:t>
            </a:r>
            <a:r>
              <a:rPr lang="en-US" sz="800" b="1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8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 Hoboken em Junho de 2015. D: trabalhadores lavando resíduos de esgoto das ruas depois de uma inundação. </a:t>
            </a:r>
            <a:r>
              <a:rPr lang="en-US" sz="600" b="1" i="1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Foto</a:t>
            </a:r>
            <a:r>
              <a:rPr lang="en-US" sz="600" b="0" i="1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s: Emily Labbour, @hobokenemily. </a:t>
            </a:r>
            <a:endParaRPr sz="600" b="0" i="1" u="none" strike="noStrike" cap="none">
              <a:solidFill>
                <a:srgbClr val="366C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796570" y="4327942"/>
            <a:ext cx="3970864" cy="1077218"/>
          </a:xfrm>
          <a:prstGeom prst="rect">
            <a:avLst/>
          </a:prstGeom>
          <a:solidFill>
            <a:srgbClr val="385A90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COMO ESGOTOS COMBINADOS PODEM CAUSAR PROBLEMAS</a:t>
            </a:r>
            <a:endParaRPr sz="1000" b="1" i="0" u="none" strike="noStrike" cap="none">
              <a:solidFill>
                <a:srgbClr val="385A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Quando tubos de esgoto não conseguem suportar toda a água da chuva que está entrando, a água pode voltar e inundar ruas ou até porōes. Em algumas áreas, essa água pode estar contaminada com esgoto. Em outras áreas, as ruas inundadas podem causar engarrafamentos ou </a:t>
            </a:r>
            <a:r>
              <a:rPr lang="en-US" sz="9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até </a:t>
            </a: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danificar carros. Isso significa que as pessoas não conseguem ir para o trabalho, não conseguem chegar em casa e ainda podem ter que viver em casas onde a inundação é constante. </a:t>
            </a:r>
            <a:endParaRPr sz="9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3767666" y="7679275"/>
            <a:ext cx="4080175" cy="1785104"/>
          </a:xfrm>
          <a:prstGeom prst="rect">
            <a:avLst/>
          </a:prstGeom>
          <a:solidFill>
            <a:srgbClr val="385A90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COMO O ESGOTO PODE TE DEIXAR DOENTE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Pessoas expostas ao esgoto podem desenvolver diversos problemas de saúde, incluindo diarréia e vômitos, e infecçōes na pele, olhos e ouvidos. A água contaminada também pode conter ingredientes químicos tóxicos que podem causar riscos à saúde a curto e longo prazo. </a:t>
            </a:r>
            <a:endParaRPr sz="5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rgbClr val="385A90"/>
                </a:solidFill>
                <a:latin typeface="Calibri"/>
                <a:ea typeface="Calibri"/>
                <a:cs typeface="Calibri"/>
                <a:sym typeface="Calibri"/>
              </a:rPr>
              <a:t>QUEM É O MAIS AFETADO NA SUA COMUNIDADE?</a:t>
            </a:r>
            <a:endParaRPr sz="1000" b="0" i="0" u="none" strike="noStrike" cap="none">
              <a:solidFill>
                <a:srgbClr val="385A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Residentes de certos bairros propensos à inundaçōes  </a:t>
            </a:r>
            <a:endParaRPr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Trabalhadores que precisam </a:t>
            </a:r>
            <a:r>
              <a:rPr lang="en-US" sz="9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comutar </a:t>
            </a: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pelas ruas propensas à inundaçōes</a:t>
            </a:r>
            <a:endParaRPr sz="9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Crianças e outros que brincam nas águas contaminadas</a:t>
            </a:r>
            <a:endParaRPr sz="9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Pescadores e outros que usam hidrovias com saídas de vazamento combinado de esgoto (CSO).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96913" y="8933719"/>
            <a:ext cx="3670800" cy="9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>
              <a:solidFill>
                <a:srgbClr val="366C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Para mais informaçōes sobre esgoto combinado, visite sewagefreenj.org</a:t>
            </a:r>
            <a:endParaRPr sz="1000" b="1" i="0" u="none" strike="noStrike" cap="none">
              <a:solidFill>
                <a:srgbClr val="366C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Você também pode entrar em contato com grupos de sua comunidade local </a:t>
            </a:r>
            <a:r>
              <a:rPr lang="en-US" sz="1000" b="1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0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 descobrir mais.. </a:t>
            </a:r>
            <a:endParaRPr/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8468" y="2293091"/>
            <a:ext cx="3725332" cy="1704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 rotWithShape="1">
          <a:blip r:embed="rId4">
            <a:alphaModFix/>
          </a:blip>
          <a:srcRect r="14605" b="26319"/>
          <a:stretch/>
        </p:blipFill>
        <p:spPr>
          <a:xfrm>
            <a:off x="3796972" y="5555085"/>
            <a:ext cx="1840431" cy="1650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82002" y="5554136"/>
            <a:ext cx="1707014" cy="1651774"/>
          </a:xfrm>
          <a:prstGeom prst="rect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5" name="Google Shape;95;p13" descr="Swish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7772400" cy="975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 descr="Swish2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10800000" flipH="1">
            <a:off x="-1" y="9311320"/>
            <a:ext cx="7772400" cy="1414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/>
        </p:nvSpPr>
        <p:spPr>
          <a:xfrm>
            <a:off x="283629" y="546100"/>
            <a:ext cx="722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366C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143B5D"/>
                </a:solidFill>
                <a:latin typeface="Arial"/>
                <a:ea typeface="Arial"/>
                <a:cs typeface="Arial"/>
                <a:sym typeface="Arial"/>
              </a:rPr>
              <a:t>COMO VOCÊ PODE AJUDAR</a:t>
            </a:r>
            <a:endParaRPr sz="3200" b="1" i="0" u="none" strike="noStrike" cap="none">
              <a:solidFill>
                <a:srgbClr val="143B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-9525" y="1581150"/>
            <a:ext cx="7782000" cy="450600"/>
          </a:xfrm>
          <a:prstGeom prst="rect">
            <a:avLst/>
          </a:prstGeom>
          <a:solidFill>
            <a:srgbClr val="366C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Cada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gota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chuva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não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desce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pelo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ralo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ajuda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evitar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inundaçōes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169330" y="2032000"/>
            <a:ext cx="3833401" cy="5681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RESOLVENDO O PROBLEMA</a:t>
            </a:r>
            <a:endParaRPr sz="1200" b="1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Os municípios de N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ew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Jersey já estão trabalhando para reduzir inundaçōes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, m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as eles precisam tomar medidas drásticas. No início de 2015, o Departamento de Proteção Ambiental de N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ew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Jersey emitiu novas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licenças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para as 25 comunidades e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estaçōes de tratamento de esgoto que possuem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istemas combinados de esgoto. Essas entidades precisam desenvolver um plano de longo prazo que descreva como elas vão reduzir ou eliminar as inundaçōes. Municípios e estaçōes de tratamento também precisam medir a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frequência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que as inundaçōes ocorrem.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LIÇŌES DE OUTROS LUGARES</a:t>
            </a:r>
            <a:endParaRPr sz="1200" b="0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Não há uma solução simples para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eliminar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inundaçōes. Porém mais de 700 comunidades nos EUA têm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sistemas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combinados de esgoto (CSOs) e Nova Jersey pode aprender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muito das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soluçōes que já funcionaram. Para consertar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sses sistemas, muitas dessas comunidades estão usando uma combinação d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infraestruturas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tradicionais, ou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”cinza”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e  infraestruturas novas, ou “verde”.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O QUE É UMA INFRAESTRUTURA CINZA?</a:t>
            </a:r>
            <a:endParaRPr sz="1200" b="0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Infraestrutura cinza é o concreto duro e os tubos, bacias e túneis de metal. Essa infraestrutura fica abaixo do solo e demanda muito tempo e dinheiro para ser construída, mas ainda assim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fará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uma parte grande e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importante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da solução.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O QUE É UMA INFRAESTRUTURA VERDE?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Infraestrutura verde é aquela que usa métodos para imitar a natureza, permitindo que a chuva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goteja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no solo ou seja guardada para outro uso, em vez d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drenar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pelo ralo. 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étodos incluem plantar árvores, construir jardins de chuva, instalar barris e reservatórios e também instalar pavimentos especiais que permitem a filtragem da água. Esses métodos  também podem ajudar a esfriar o seu bairro no verāo e torná-lo mais agradável. Entretanto, esses métodos podem ser limitados dependendo da quantidade de água que eles podem gerenciar. 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O QUE VOCÊ PODE FAZER PARA AJUDAR?</a:t>
            </a:r>
            <a:endParaRPr sz="1200" b="0" i="0" u="none" strike="noStrike" cap="none">
              <a:solidFill>
                <a:srgbClr val="143B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Cada gota conta. Todos  podem ajudar fazendo coisas simples em casa que podem reduzir a quantidade de água que inunda o esgoto. Isso inclui reduzir a quantidade de água consumida, plantar árvores, redirecionar as calhas para os p</a:t>
            </a:r>
            <a:r>
              <a:rPr lang="en-US" sz="1000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lantadores ou </a:t>
            </a:r>
            <a:r>
              <a:rPr lang="en-US" sz="10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barris de chuva, remover concreto dos quintais e apoiar projetos de infraestrutura hídrica.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90274" marR="0" lvl="2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4229391" y="7707462"/>
            <a:ext cx="324685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Voluntários e residentes construindo barris de chuva em um seminário de infraestrutura verde em Camden. </a:t>
            </a:r>
            <a:endParaRPr sz="900" b="1" i="0" u="none" strike="noStrike" cap="none">
              <a:solidFill>
                <a:srgbClr val="366C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229391" y="4912421"/>
            <a:ext cx="3373679" cy="20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rgbClr val="366C34"/>
                </a:solidFill>
                <a:latin typeface="Calibri"/>
                <a:ea typeface="Calibri"/>
                <a:cs typeface="Calibri"/>
                <a:sym typeface="Calibri"/>
              </a:rPr>
              <a:t>Trabalhadores consertando tubos em Camden como parte de um projeto de reconstrução. </a:t>
            </a:r>
            <a:endParaRPr sz="900" b="1" i="0" u="none" strike="noStrike" cap="none">
              <a:solidFill>
                <a:srgbClr val="366C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177799" y="8388916"/>
            <a:ext cx="7306734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À medida que cidades e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departamentos 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de serviço público planejam a consertar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CSOs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eliminar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 inundaçōes, você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também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 pode compartilhar, oferecendo ideias sobre o que a sua comunidade precisa, e como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modernizações 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na infraestrutura podem ajudar o seu bairro.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Fique em contato 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com a sua comunidade local para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descobrir 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novas informaçōes sobre 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obras 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públic</a:t>
            </a:r>
            <a:r>
              <a:rPr lang="en-US" sz="1100" b="1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100" b="1" i="0" u="none" strike="noStrike" cap="none">
                <a:solidFill>
                  <a:srgbClr val="143B5D"/>
                </a:solidFill>
                <a:latin typeface="Calibri"/>
                <a:ea typeface="Calibri"/>
                <a:cs typeface="Calibri"/>
                <a:sym typeface="Calibri"/>
              </a:rPr>
              <a:t>s e sobre a campanha de Ruas e Rios Sem Esgoto (Sewage-Free Streets and Rivers).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3C3C3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0" i="0" u="none" strike="noStrike" cap="none">
              <a:solidFill>
                <a:srgbClr val="3C3C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l="-1" t="18337" r="-48" b="16596"/>
          <a:stretch/>
        </p:blipFill>
        <p:spPr>
          <a:xfrm>
            <a:off x="4483872" y="2100478"/>
            <a:ext cx="3163824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10145" y="5298582"/>
            <a:ext cx="3174388" cy="2344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 descr="Swish2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 flipH="1">
            <a:off x="0" y="8644128"/>
            <a:ext cx="7772400" cy="1414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 descr="Swish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7772400" cy="975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Office PowerPoint</Application>
  <PresentationFormat>Custom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Emily Eckart</cp:lastModifiedBy>
  <cp:revision>1</cp:revision>
  <dcterms:modified xsi:type="dcterms:W3CDTF">2020-01-13T21:38:49Z</dcterms:modified>
</cp:coreProperties>
</file>